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69" r:id="rId2"/>
    <p:sldId id="256" r:id="rId3"/>
    <p:sldId id="257" r:id="rId4"/>
    <p:sldId id="258" r:id="rId5"/>
    <p:sldId id="270" r:id="rId6"/>
    <p:sldId id="268" r:id="rId7"/>
    <p:sldId id="260" r:id="rId8"/>
    <p:sldId id="271" r:id="rId9"/>
    <p:sldId id="263" r:id="rId10"/>
    <p:sldId id="264" r:id="rId11"/>
    <p:sldId id="261" r:id="rId12"/>
    <p:sldId id="262" r:id="rId13"/>
    <p:sldId id="272" r:id="rId14"/>
    <p:sldId id="273" r:id="rId15"/>
    <p:sldId id="274" r:id="rId16"/>
    <p:sldId id="259" r:id="rId17"/>
    <p:sldId id="275" r:id="rId18"/>
    <p:sldId id="265" r:id="rId19"/>
    <p:sldId id="266" r:id="rId20"/>
    <p:sldId id="267"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17D64B-CBE3-42F1-A5D7-98218456175B}" type="datetimeFigureOut">
              <a:rPr lang="tr-TR" smtClean="0"/>
              <a:t>24.10.2023</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B017D2-6503-4631-B865-5DBAC50F78DC}" type="slidenum">
              <a:rPr lang="tr-TR" smtClean="0"/>
              <a:t>‹#›</a:t>
            </a:fld>
            <a:endParaRPr lang="tr-TR"/>
          </a:p>
        </p:txBody>
      </p:sp>
    </p:spTree>
    <p:extLst>
      <p:ext uri="{BB962C8B-B14F-4D97-AF65-F5344CB8AC3E}">
        <p14:creationId xmlns:p14="http://schemas.microsoft.com/office/powerpoint/2010/main" val="35600607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6 İkizkenar Üçgen"/>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540544" y="776288"/>
            <a:ext cx="8062912" cy="1470025"/>
          </a:xfrm>
        </p:spPr>
        <p:txBody>
          <a:bodyPr anchor="b">
            <a:normAutofit/>
          </a:bodyPr>
          <a:lstStyle>
            <a:lvl1pPr algn="r">
              <a:defRPr sz="4400"/>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1371600" y="6012656"/>
            <a:ext cx="5791200" cy="365125"/>
          </a:xfrm>
        </p:spPr>
        <p:txBody>
          <a:bodyPr tIns="0" bIns="0" anchor="t"/>
          <a:lstStyle>
            <a:lvl1pPr algn="r">
              <a:defRPr sz="1000"/>
            </a:lvl1pPr>
          </a:lstStyle>
          <a:p>
            <a:fld id="{0C53F89E-0D1F-4AFE-98A0-47BB788FB629}" type="datetimeFigureOut">
              <a:rPr lang="tr-TR" smtClean="0"/>
              <a:pPr/>
              <a:t>24.10.2023</a:t>
            </a:fld>
            <a:endParaRPr lang="tr-TR"/>
          </a:p>
        </p:txBody>
      </p:sp>
      <p:sp>
        <p:nvSpPr>
          <p:cNvPr id="17" name="16 Altbilgi Yer Tutucusu"/>
          <p:cNvSpPr>
            <a:spLocks noGrp="1"/>
          </p:cNvSpPr>
          <p:nvPr>
            <p:ph type="ftr" sz="quarter" idx="11"/>
          </p:nvPr>
        </p:nvSpPr>
        <p:spPr>
          <a:xfrm>
            <a:off x="1371600" y="5650704"/>
            <a:ext cx="5791200" cy="365125"/>
          </a:xfrm>
        </p:spPr>
        <p:txBody>
          <a:bodyPr tIns="0" bIns="0" anchor="b"/>
          <a:lstStyle>
            <a:lvl1pPr algn="r">
              <a:defRPr sz="1100"/>
            </a:lvl1pPr>
          </a:lstStyle>
          <a:p>
            <a:endParaRPr lang="tr-TR"/>
          </a:p>
        </p:txBody>
      </p:sp>
      <p:sp>
        <p:nvSpPr>
          <p:cNvPr id="29" name="28 Slayt Numarası Yer Tutucusu"/>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12AF4C7B-93C8-4BDC-903B-690DA3F6AD98}"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C53F89E-0D1F-4AFE-98A0-47BB788FB629}" type="datetimeFigureOut">
              <a:rPr lang="tr-TR" smtClean="0"/>
              <a:pPr/>
              <a:t>24.10.2023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2AF4C7B-93C8-4BDC-903B-690DA3F6AD98}"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781800" y="381000"/>
            <a:ext cx="1905000" cy="5486400"/>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381000"/>
            <a:ext cx="6248400" cy="548640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C53F89E-0D1F-4AFE-98A0-47BB788FB629}" type="datetimeFigureOut">
              <a:rPr lang="tr-TR" smtClean="0"/>
              <a:pPr/>
              <a:t>24.10.2023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2AF4C7B-93C8-4BDC-903B-690DA3F6AD98}"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1399032"/>
          </a:xfrm>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a:xfrm>
            <a:off x="457200" y="1882808"/>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4791456" y="6480048"/>
            <a:ext cx="2133600" cy="301752"/>
          </a:xfrm>
        </p:spPr>
        <p:txBody>
          <a:bodyPr/>
          <a:lstStyle/>
          <a:p>
            <a:fld id="{0C53F89E-0D1F-4AFE-98A0-47BB788FB629}" type="datetimeFigureOut">
              <a:rPr lang="tr-TR" smtClean="0"/>
              <a:pPr/>
              <a:t>24.10.2023</a:t>
            </a:fld>
            <a:endParaRPr lang="tr-TR"/>
          </a:p>
        </p:txBody>
      </p:sp>
      <p:sp>
        <p:nvSpPr>
          <p:cNvPr id="5" name="4 Altbilgi Yer Tutucusu"/>
          <p:cNvSpPr>
            <a:spLocks noGrp="1"/>
          </p:cNvSpPr>
          <p:nvPr>
            <p:ph type="ftr" sz="quarter" idx="11"/>
          </p:nvPr>
        </p:nvSpPr>
        <p:spPr>
          <a:xfrm>
            <a:off x="457200" y="6480969"/>
            <a:ext cx="4260056" cy="300831"/>
          </a:xfrm>
        </p:spPr>
        <p:txBody>
          <a:bodyPr/>
          <a:lstStyle/>
          <a:p>
            <a:endParaRPr lang="tr-TR"/>
          </a:p>
        </p:txBody>
      </p:sp>
      <p:sp>
        <p:nvSpPr>
          <p:cNvPr id="6" name="5 Slayt Numarası Yer Tutucusu"/>
          <p:cNvSpPr>
            <a:spLocks noGrp="1"/>
          </p:cNvSpPr>
          <p:nvPr>
            <p:ph type="sldNum" sz="quarter" idx="12"/>
          </p:nvPr>
        </p:nvSpPr>
        <p:spPr/>
        <p:txBody>
          <a:bodyPr/>
          <a:lstStyle/>
          <a:p>
            <a:fld id="{12AF4C7B-93C8-4BDC-903B-690DA3F6AD98}"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1"/>
      </p:bgRef>
    </p:bg>
    <p:spTree>
      <p:nvGrpSpPr>
        <p:cNvPr id="1" name=""/>
        <p:cNvGrpSpPr/>
        <p:nvPr/>
      </p:nvGrpSpPr>
      <p:grpSpPr>
        <a:xfrm>
          <a:off x="0" y="0"/>
          <a:ext cx="0" cy="0"/>
          <a:chOff x="0" y="0"/>
          <a:chExt cx="0" cy="0"/>
        </a:xfrm>
      </p:grpSpPr>
      <p:sp>
        <p:nvSpPr>
          <p:cNvPr id="9" name="8 Dik Üçgen"/>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İkizkenar Üçgen"/>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Veri Yer Tutucusu"/>
          <p:cNvSpPr>
            <a:spLocks noGrp="1"/>
          </p:cNvSpPr>
          <p:nvPr>
            <p:ph type="dt" sz="half" idx="10"/>
          </p:nvPr>
        </p:nvSpPr>
        <p:spPr>
          <a:xfrm>
            <a:off x="6955632" y="6477000"/>
            <a:ext cx="2133600" cy="304800"/>
          </a:xfrm>
        </p:spPr>
        <p:txBody>
          <a:bodyPr/>
          <a:lstStyle/>
          <a:p>
            <a:fld id="{0C53F89E-0D1F-4AFE-98A0-47BB788FB629}" type="datetimeFigureOut">
              <a:rPr lang="tr-TR" smtClean="0"/>
              <a:pPr/>
              <a:t>24.10.2023</a:t>
            </a:fld>
            <a:endParaRPr lang="tr-TR"/>
          </a:p>
        </p:txBody>
      </p:sp>
      <p:sp>
        <p:nvSpPr>
          <p:cNvPr id="5" name="4 Altbilgi Yer Tutucusu"/>
          <p:cNvSpPr>
            <a:spLocks noGrp="1"/>
          </p:cNvSpPr>
          <p:nvPr>
            <p:ph type="ftr" sz="quarter" idx="11"/>
          </p:nvPr>
        </p:nvSpPr>
        <p:spPr>
          <a:xfrm>
            <a:off x="2619376" y="6480969"/>
            <a:ext cx="4260056" cy="300831"/>
          </a:xfrm>
        </p:spPr>
        <p:txBody>
          <a:bodyPr/>
          <a:lstStyle/>
          <a:p>
            <a:endParaRPr lang="tr-TR"/>
          </a:p>
        </p:txBody>
      </p:sp>
      <p:sp>
        <p:nvSpPr>
          <p:cNvPr id="6" name="5 Slayt Numarası Yer Tutucusu"/>
          <p:cNvSpPr>
            <a:spLocks noGrp="1"/>
          </p:cNvSpPr>
          <p:nvPr>
            <p:ph type="sldNum" sz="quarter" idx="12"/>
          </p:nvPr>
        </p:nvSpPr>
        <p:spPr>
          <a:xfrm>
            <a:off x="8451056" y="809624"/>
            <a:ext cx="502920" cy="300831"/>
          </a:xfrm>
        </p:spPr>
        <p:txBody>
          <a:bodyPr/>
          <a:lstStyle/>
          <a:p>
            <a:fld id="{12AF4C7B-93C8-4BDC-903B-690DA3F6AD98}" type="slidenum">
              <a:rPr lang="tr-TR" smtClean="0"/>
              <a:pPr/>
              <a:t>‹#›</a:t>
            </a:fld>
            <a:endParaRPr lang="tr-TR"/>
          </a:p>
        </p:txBody>
      </p:sp>
      <p:cxnSp>
        <p:nvCxnSpPr>
          <p:cNvPr id="11" name="10 Düz Bağlayıcı"/>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Düz Bağlayıcı"/>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Başlık"/>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marL="0" algn="l">
              <a:defRPr/>
            </a:lvl1p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4791456" y="6480969"/>
            <a:ext cx="2133600" cy="301752"/>
          </a:xfrm>
        </p:spPr>
        <p:txBody>
          <a:bodyPr/>
          <a:lstStyle/>
          <a:p>
            <a:fld id="{0C53F89E-0D1F-4AFE-98A0-47BB788FB629}" type="datetimeFigureOut">
              <a:rPr lang="tr-TR" smtClean="0"/>
              <a:pPr/>
              <a:t>24.10.2023</a:t>
            </a:fld>
            <a:endParaRPr lang="tr-TR"/>
          </a:p>
        </p:txBody>
      </p:sp>
      <p:sp>
        <p:nvSpPr>
          <p:cNvPr id="6" name="5 Altbilgi Yer Tutucusu"/>
          <p:cNvSpPr>
            <a:spLocks noGrp="1"/>
          </p:cNvSpPr>
          <p:nvPr>
            <p:ph type="ftr" sz="quarter" idx="11"/>
          </p:nvPr>
        </p:nvSpPr>
        <p:spPr>
          <a:xfrm>
            <a:off x="457200" y="6480969"/>
            <a:ext cx="4260056" cy="301752"/>
          </a:xfrm>
        </p:spPr>
        <p:txBody>
          <a:bodyPr/>
          <a:lstStyle/>
          <a:p>
            <a:endParaRPr lang="tr-TR"/>
          </a:p>
        </p:txBody>
      </p:sp>
      <p:sp>
        <p:nvSpPr>
          <p:cNvPr id="7" name="6 Slayt Numarası Yer Tutucusu"/>
          <p:cNvSpPr>
            <a:spLocks noGrp="1"/>
          </p:cNvSpPr>
          <p:nvPr>
            <p:ph type="sldNum" sz="quarter" idx="12"/>
          </p:nvPr>
        </p:nvSpPr>
        <p:spPr>
          <a:xfrm>
            <a:off x="7589520" y="6480969"/>
            <a:ext cx="502920" cy="301752"/>
          </a:xfrm>
        </p:spPr>
        <p:txBody>
          <a:bodyPr/>
          <a:lstStyle/>
          <a:p>
            <a:fld id="{12AF4C7B-93C8-4BDC-903B-690DA3F6AD98}"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a:xfrm>
            <a:off x="4791456" y="6480969"/>
            <a:ext cx="2130552" cy="301752"/>
          </a:xfrm>
        </p:spPr>
        <p:txBody>
          <a:bodyPr/>
          <a:lstStyle/>
          <a:p>
            <a:fld id="{0C53F89E-0D1F-4AFE-98A0-47BB788FB629}" type="datetimeFigureOut">
              <a:rPr lang="tr-TR" smtClean="0"/>
              <a:pPr/>
              <a:t>24.10.2023</a:t>
            </a:fld>
            <a:endParaRPr lang="tr-TR"/>
          </a:p>
        </p:txBody>
      </p:sp>
      <p:sp>
        <p:nvSpPr>
          <p:cNvPr id="8" name="7 Altbilgi Yer Tutucusu"/>
          <p:cNvSpPr>
            <a:spLocks noGrp="1"/>
          </p:cNvSpPr>
          <p:nvPr>
            <p:ph type="ftr" sz="quarter" idx="11"/>
          </p:nvPr>
        </p:nvSpPr>
        <p:spPr>
          <a:xfrm>
            <a:off x="457200" y="6480969"/>
            <a:ext cx="4261104" cy="301752"/>
          </a:xfrm>
        </p:spPr>
        <p:txBody>
          <a:bodyPr/>
          <a:lstStyle/>
          <a:p>
            <a:endParaRPr lang="tr-TR"/>
          </a:p>
        </p:txBody>
      </p:sp>
      <p:sp>
        <p:nvSpPr>
          <p:cNvPr id="9" name="8 Slayt Numarası Yer Tutucusu"/>
          <p:cNvSpPr>
            <a:spLocks noGrp="1"/>
          </p:cNvSpPr>
          <p:nvPr>
            <p:ph type="sldNum" sz="quarter" idx="12"/>
          </p:nvPr>
        </p:nvSpPr>
        <p:spPr>
          <a:xfrm>
            <a:off x="7589520" y="6483096"/>
            <a:ext cx="502920" cy="301752"/>
          </a:xfrm>
        </p:spPr>
        <p:txBody>
          <a:bodyPr/>
          <a:lstStyle>
            <a:lvl1pPr algn="ctr">
              <a:defRPr/>
            </a:lvl1pPr>
          </a:lstStyle>
          <a:p>
            <a:fld id="{12AF4C7B-93C8-4BDC-903B-690DA3F6AD98}"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b="0"/>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C53F89E-0D1F-4AFE-98A0-47BB788FB629}" type="datetimeFigureOut">
              <a:rPr lang="tr-TR" smtClean="0"/>
              <a:pPr/>
              <a:t>24.10.2023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12AF4C7B-93C8-4BDC-903B-690DA3F6AD98}"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a:xfrm>
            <a:off x="4791456" y="6480969"/>
            <a:ext cx="2133600" cy="301752"/>
          </a:xfrm>
        </p:spPr>
        <p:txBody>
          <a:bodyPr/>
          <a:lstStyle/>
          <a:p>
            <a:fld id="{0C53F89E-0D1F-4AFE-98A0-47BB788FB629}" type="datetimeFigureOut">
              <a:rPr lang="tr-TR" smtClean="0"/>
              <a:pPr/>
              <a:t>24.10.2023</a:t>
            </a:fld>
            <a:endParaRPr lang="tr-TR"/>
          </a:p>
        </p:txBody>
      </p:sp>
      <p:sp>
        <p:nvSpPr>
          <p:cNvPr id="3" name="2 Altbilgi Yer Tutucusu"/>
          <p:cNvSpPr>
            <a:spLocks noGrp="1"/>
          </p:cNvSpPr>
          <p:nvPr>
            <p:ph type="ftr" sz="quarter" idx="11"/>
          </p:nvPr>
        </p:nvSpPr>
        <p:spPr>
          <a:xfrm>
            <a:off x="457200" y="6481890"/>
            <a:ext cx="4260056" cy="300831"/>
          </a:xfrm>
        </p:spPr>
        <p:txBody>
          <a:bodyPr/>
          <a:lstStyle/>
          <a:p>
            <a:endParaRPr lang="tr-TR"/>
          </a:p>
        </p:txBody>
      </p:sp>
      <p:sp>
        <p:nvSpPr>
          <p:cNvPr id="4" name="3 Slayt Numarası Yer Tutucusu"/>
          <p:cNvSpPr>
            <a:spLocks noGrp="1"/>
          </p:cNvSpPr>
          <p:nvPr>
            <p:ph type="sldNum" sz="quarter" idx="12"/>
          </p:nvPr>
        </p:nvSpPr>
        <p:spPr>
          <a:xfrm>
            <a:off x="7589520" y="6480969"/>
            <a:ext cx="502920" cy="301752"/>
          </a:xfrm>
        </p:spPr>
        <p:txBody>
          <a:bodyPr/>
          <a:lstStyle/>
          <a:p>
            <a:fld id="{12AF4C7B-93C8-4BDC-903B-690DA3F6AD98}"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278976" y="6556248"/>
            <a:ext cx="2133600" cy="301752"/>
          </a:xfrm>
        </p:spPr>
        <p:txBody>
          <a:bodyPr/>
          <a:lstStyle>
            <a:lvl1pPr>
              <a:defRPr sz="900"/>
            </a:lvl1pPr>
          </a:lstStyle>
          <a:p>
            <a:fld id="{0C53F89E-0D1F-4AFE-98A0-47BB788FB629}" type="datetimeFigureOut">
              <a:rPr lang="tr-TR" smtClean="0"/>
              <a:pPr/>
              <a:t>24.10.2023</a:t>
            </a:fld>
            <a:endParaRPr lang="tr-TR"/>
          </a:p>
        </p:txBody>
      </p:sp>
      <p:sp>
        <p:nvSpPr>
          <p:cNvPr id="6" name="5 Altbilgi Yer Tutucusu"/>
          <p:cNvSpPr>
            <a:spLocks noGrp="1"/>
          </p:cNvSpPr>
          <p:nvPr>
            <p:ph type="ftr" sz="quarter" idx="11"/>
          </p:nvPr>
        </p:nvSpPr>
        <p:spPr>
          <a:xfrm>
            <a:off x="1135856" y="6556248"/>
            <a:ext cx="5143120" cy="301752"/>
          </a:xfrm>
        </p:spPr>
        <p:txBody>
          <a:bodyPr/>
          <a:lstStyle>
            <a:lvl1pPr>
              <a:defRPr sz="900"/>
            </a:lvl1pPr>
          </a:lstStyle>
          <a:p>
            <a:endParaRPr lang="tr-TR"/>
          </a:p>
        </p:txBody>
      </p:sp>
      <p:sp>
        <p:nvSpPr>
          <p:cNvPr id="7" name="6 Slayt Numarası Yer Tutucusu"/>
          <p:cNvSpPr>
            <a:spLocks noGrp="1"/>
          </p:cNvSpPr>
          <p:nvPr>
            <p:ph type="sldNum" sz="quarter" idx="12"/>
          </p:nvPr>
        </p:nvSpPr>
        <p:spPr>
          <a:xfrm>
            <a:off x="8410576" y="6556248"/>
            <a:ext cx="502920" cy="301752"/>
          </a:xfrm>
        </p:spPr>
        <p:txBody>
          <a:bodyPr/>
          <a:lstStyle>
            <a:lvl1pPr>
              <a:defRPr sz="900"/>
            </a:lvl1pPr>
          </a:lstStyle>
          <a:p>
            <a:fld id="{12AF4C7B-93C8-4BDC-903B-690DA3F6AD98}"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a:xfrm>
            <a:off x="6108192" y="6556248"/>
            <a:ext cx="2103120" cy="301752"/>
          </a:xfrm>
        </p:spPr>
        <p:txBody>
          <a:bodyPr/>
          <a:lstStyle>
            <a:lvl1pPr>
              <a:defRPr sz="900"/>
            </a:lvl1pPr>
          </a:lstStyle>
          <a:p>
            <a:fld id="{0C53F89E-0D1F-4AFE-98A0-47BB788FB629}" type="datetimeFigureOut">
              <a:rPr lang="tr-TR" smtClean="0"/>
              <a:pPr/>
              <a:t>24.10.2023</a:t>
            </a:fld>
            <a:endParaRPr lang="tr-TR"/>
          </a:p>
        </p:txBody>
      </p:sp>
      <p:sp>
        <p:nvSpPr>
          <p:cNvPr id="6" name="5 Altbilgi Yer Tutucusu"/>
          <p:cNvSpPr>
            <a:spLocks noGrp="1"/>
          </p:cNvSpPr>
          <p:nvPr>
            <p:ph type="ftr" sz="quarter" idx="11"/>
          </p:nvPr>
        </p:nvSpPr>
        <p:spPr>
          <a:xfrm>
            <a:off x="1170432" y="6557169"/>
            <a:ext cx="4948072" cy="301752"/>
          </a:xfrm>
        </p:spPr>
        <p:txBody>
          <a:bodyPr/>
          <a:lstStyle>
            <a:lvl1pPr>
              <a:defRPr sz="900"/>
            </a:lvl1pPr>
          </a:lstStyle>
          <a:p>
            <a:endParaRPr lang="tr-TR"/>
          </a:p>
        </p:txBody>
      </p:sp>
      <p:sp>
        <p:nvSpPr>
          <p:cNvPr id="7" name="6 Slayt Numarası Yer Tutucusu"/>
          <p:cNvSpPr>
            <a:spLocks noGrp="1"/>
          </p:cNvSpPr>
          <p:nvPr>
            <p:ph type="sldNum" sz="quarter" idx="12"/>
          </p:nvPr>
        </p:nvSpPr>
        <p:spPr>
          <a:xfrm>
            <a:off x="8217192" y="6556248"/>
            <a:ext cx="365760" cy="301752"/>
          </a:xfrm>
        </p:spPr>
        <p:txBody>
          <a:bodyPr/>
          <a:lstStyle>
            <a:lvl1pPr algn="ctr">
              <a:defRPr sz="900"/>
            </a:lvl1pPr>
          </a:lstStyle>
          <a:p>
            <a:fld id="{12AF4C7B-93C8-4BDC-903B-690DA3F6AD98}"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Dik Üçgen"/>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Düz Bağlayıcı"/>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Düz Bağlayıcı"/>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Başlık Yer Tutucusu"/>
          <p:cNvSpPr>
            <a:spLocks noGrp="1"/>
          </p:cNvSpPr>
          <p:nvPr>
            <p:ph type="title"/>
          </p:nvPr>
        </p:nvSpPr>
        <p:spPr>
          <a:xfrm>
            <a:off x="457200" y="267494"/>
            <a:ext cx="8229600" cy="1399032"/>
          </a:xfrm>
          <a:prstGeom prst="rect">
            <a:avLst/>
          </a:prstGeom>
        </p:spPr>
        <p:txBody>
          <a:bodyPr vert="horz" anchor="ctr">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0C53F89E-0D1F-4AFE-98A0-47BB788FB629}" type="datetimeFigureOut">
              <a:rPr lang="tr-TR" smtClean="0"/>
              <a:pPr/>
              <a:t>24.10.2023</a:t>
            </a:fld>
            <a:endParaRPr lang="tr-TR"/>
          </a:p>
        </p:txBody>
      </p:sp>
      <p:sp>
        <p:nvSpPr>
          <p:cNvPr id="3" name="2 Altbilgi Yer Tutucusu"/>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tr-TR"/>
          </a:p>
        </p:txBody>
      </p:sp>
      <p:sp>
        <p:nvSpPr>
          <p:cNvPr id="23" name="22 Slayt Numarası Yer Tutucusu"/>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12AF4C7B-93C8-4BDC-903B-690DA3F6AD98}"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14348" y="142852"/>
            <a:ext cx="7986714" cy="2041529"/>
          </a:xfrm>
        </p:spPr>
        <p:txBody>
          <a:bodyPr>
            <a:normAutofit fontScale="90000"/>
          </a:bodyPr>
          <a:lstStyle/>
          <a:p>
            <a:pPr algn="ctr"/>
            <a:r>
              <a:rPr lang="tr-TR" b="1" dirty="0" smtClean="0">
                <a:solidFill>
                  <a:srgbClr val="FFFF00"/>
                </a:solidFill>
              </a:rPr>
              <a:t>TEKİRDAĞ ANADOLU LİSESİ</a:t>
            </a:r>
            <a:br>
              <a:rPr lang="tr-TR" b="1" dirty="0" smtClean="0">
                <a:solidFill>
                  <a:srgbClr val="FFFF00"/>
                </a:solidFill>
              </a:rPr>
            </a:br>
            <a:r>
              <a:rPr lang="tr-TR" b="1" dirty="0" smtClean="0">
                <a:solidFill>
                  <a:srgbClr val="FFFF00"/>
                </a:solidFill>
              </a:rPr>
              <a:t>&amp;</a:t>
            </a:r>
            <a:br>
              <a:rPr lang="tr-TR" b="1" dirty="0" smtClean="0">
                <a:solidFill>
                  <a:srgbClr val="FFFF00"/>
                </a:solidFill>
              </a:rPr>
            </a:br>
            <a:r>
              <a:rPr lang="tr-TR" b="1" dirty="0" smtClean="0">
                <a:solidFill>
                  <a:srgbClr val="FFFF00"/>
                </a:solidFill>
              </a:rPr>
              <a:t>AKÇAKALE ANADOLU LİSESİ</a:t>
            </a:r>
            <a:endParaRPr lang="tr-TR" b="1" dirty="0">
              <a:solidFill>
                <a:srgbClr val="FFFF00"/>
              </a:solidFill>
            </a:endParaRPr>
          </a:p>
        </p:txBody>
      </p:sp>
      <p:sp>
        <p:nvSpPr>
          <p:cNvPr id="3" name="2 Alt Başlık"/>
          <p:cNvSpPr>
            <a:spLocks noGrp="1"/>
          </p:cNvSpPr>
          <p:nvPr>
            <p:ph type="subTitle" idx="1"/>
          </p:nvPr>
        </p:nvSpPr>
        <p:spPr>
          <a:xfrm>
            <a:off x="1571604" y="2643182"/>
            <a:ext cx="6200796" cy="2995618"/>
          </a:xfrm>
        </p:spPr>
        <p:txBody>
          <a:bodyPr>
            <a:normAutofit fontScale="62500" lnSpcReduction="20000"/>
          </a:bodyPr>
          <a:lstStyle/>
          <a:p>
            <a:pPr lvl="0" algn="ctr"/>
            <a:r>
              <a:rPr lang="tr-TR" sz="7700"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rPr>
              <a:t>1.</a:t>
            </a:r>
          </a:p>
          <a:p>
            <a:pPr lvl="0" algn="ctr"/>
            <a:r>
              <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Ortak eylem planımız Ağustos ayı sonu itibariyle İl Milli Eğitim Müdürlüğüne  gönderildi.</a:t>
            </a:r>
          </a:p>
          <a:p>
            <a:pPr lvl="0" algn="ctr">
              <a:buFont typeface="Arial" charset="0"/>
              <a:buChar char="•"/>
            </a:pPr>
            <a:endPar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lvl="0" algn="ctr">
              <a:buFont typeface="Arial" charset="0"/>
              <a:buChar char="•"/>
            </a:pPr>
            <a:r>
              <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Ortak eylem planı kapsamında yapılacak faaliyetlerin bir sonraki eğitim-öğretim yılı için planlanacak faaliyetlere geri bildirim sağlaması için Ekim ayından itibaren yapılacak olan Online Zümre Toplantılarında alınan kararlar tutanak altına alınıp dosyalanacaktır.</a:t>
            </a:r>
          </a:p>
          <a:p>
            <a:pPr algn="ctr"/>
            <a:endParaRPr lang="tr-TR" b="1" dirty="0"/>
          </a:p>
        </p:txBody>
      </p:sp>
    </p:spTree>
  </p:cSld>
  <p:clrMapOvr>
    <a:masterClrMapping/>
  </p:clrMapOvr>
  <p:transition spd="slow">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71472" y="2714620"/>
            <a:ext cx="7929618" cy="3786182"/>
          </a:xfrm>
        </p:spPr>
        <p:txBody>
          <a:bodyPr>
            <a:normAutofit/>
          </a:bodyPr>
          <a:lstStyle/>
          <a:p>
            <a:pPr>
              <a:buNone/>
            </a:pPr>
            <a:endParaRPr lang="tr-TR" dirty="0" smtClean="0"/>
          </a:p>
          <a:p>
            <a:pPr algn="ctr">
              <a:buNone/>
            </a:pPr>
            <a:r>
              <a:rPr lang="tr-TR" sz="3200"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rPr>
              <a:t> </a:t>
            </a:r>
            <a:r>
              <a:rPr lang="tr-TR" sz="4400"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rPr>
              <a:t>4.</a:t>
            </a:r>
          </a:p>
          <a:p>
            <a:pPr algn="ctr">
              <a:buNone/>
            </a:pPr>
            <a:r>
              <a:rPr lang="tr-TR"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Meslektaş öğrenmeleri (öğrenme ortaklıkları) planlamalarımız</a:t>
            </a:r>
            <a:endParaRPr lang="tr-TR" sz="36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5 Metin kutusu"/>
          <p:cNvSpPr txBox="1"/>
          <p:nvPr/>
        </p:nvSpPr>
        <p:spPr>
          <a:xfrm>
            <a:off x="1285852" y="785794"/>
            <a:ext cx="6286544" cy="1569660"/>
          </a:xfrm>
          <a:prstGeom prst="rect">
            <a:avLst/>
          </a:prstGeom>
          <a:noFill/>
        </p:spPr>
        <p:txBody>
          <a:bodyPr wrap="square" rtlCol="0">
            <a:spAutoFit/>
          </a:bodyPr>
          <a:lstStyle/>
          <a:p>
            <a:pPr algn="ctr"/>
            <a:r>
              <a:rPr lang="tr-TR" sz="3200" b="1" dirty="0" smtClean="0">
                <a:solidFill>
                  <a:srgbClr val="FFFF00"/>
                </a:solidFill>
              </a:rPr>
              <a:t>TEKİRDAĞ ANADOLU LİSESİ</a:t>
            </a:r>
            <a:br>
              <a:rPr lang="tr-TR" sz="3200" b="1" dirty="0" smtClean="0">
                <a:solidFill>
                  <a:srgbClr val="FFFF00"/>
                </a:solidFill>
              </a:rPr>
            </a:br>
            <a:r>
              <a:rPr lang="tr-TR" sz="3200" b="1" dirty="0" smtClean="0">
                <a:solidFill>
                  <a:srgbClr val="FFFF00"/>
                </a:solidFill>
              </a:rPr>
              <a:t>&amp;</a:t>
            </a:r>
            <a:br>
              <a:rPr lang="tr-TR" sz="3200" b="1" dirty="0" smtClean="0">
                <a:solidFill>
                  <a:srgbClr val="FFFF00"/>
                </a:solidFill>
              </a:rPr>
            </a:br>
            <a:r>
              <a:rPr lang="tr-TR" sz="3200" b="1" dirty="0" smtClean="0">
                <a:solidFill>
                  <a:srgbClr val="FFFF00"/>
                </a:solidFill>
              </a:rPr>
              <a:t>AKÇAKALE ANADOLU LİSESİ</a:t>
            </a:r>
            <a:endParaRPr lang="tr-TR" sz="3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1804184"/>
          </a:xfrm>
        </p:spPr>
        <p:txBody>
          <a:bodyPr>
            <a:normAutofit fontScale="90000"/>
          </a:bodyPr>
          <a:lstStyle/>
          <a:p>
            <a:pPr algn="ctr"/>
            <a:r>
              <a:rPr lang="tr-TR" sz="4400" b="1" dirty="0" smtClean="0">
                <a:solidFill>
                  <a:srgbClr val="FFFF00"/>
                </a:solidFill>
              </a:rPr>
              <a:t/>
            </a:r>
            <a:br>
              <a:rPr lang="tr-TR" sz="4400" b="1" dirty="0" smtClean="0">
                <a:solidFill>
                  <a:srgbClr val="FFFF00"/>
                </a:solidFill>
              </a:rPr>
            </a:br>
            <a:r>
              <a:rPr lang="tr-TR" sz="4400" b="1" dirty="0" smtClean="0">
                <a:solidFill>
                  <a:srgbClr val="FFFF00"/>
                </a:solidFill>
              </a:rPr>
              <a:t>TEKİRDAĞ ANADOLU LİSESİ</a:t>
            </a:r>
            <a:br>
              <a:rPr lang="tr-TR" sz="4400" b="1" dirty="0" smtClean="0">
                <a:solidFill>
                  <a:srgbClr val="FFFF00"/>
                </a:solidFill>
              </a:rPr>
            </a:br>
            <a:r>
              <a:rPr lang="tr-TR" sz="4400" b="1" dirty="0" smtClean="0">
                <a:solidFill>
                  <a:srgbClr val="FFFF00"/>
                </a:solidFill>
              </a:rPr>
              <a:t>&amp;</a:t>
            </a:r>
            <a:br>
              <a:rPr lang="tr-TR" sz="4400" b="1" dirty="0" smtClean="0">
                <a:solidFill>
                  <a:srgbClr val="FFFF00"/>
                </a:solidFill>
              </a:rPr>
            </a:br>
            <a:r>
              <a:rPr lang="tr-TR" sz="4400" b="1" dirty="0" smtClean="0">
                <a:solidFill>
                  <a:srgbClr val="FFFF00"/>
                </a:solidFill>
              </a:rPr>
              <a:t>AKÇAKALE ANADOLU LİSESİ</a:t>
            </a:r>
            <a:r>
              <a:rPr lang="tr-TR" sz="4400" dirty="0" smtClean="0"/>
              <a:t/>
            </a:r>
            <a:br>
              <a:rPr lang="tr-TR" sz="4400" dirty="0" smtClean="0"/>
            </a:br>
            <a:endParaRPr lang="tr-TR" dirty="0"/>
          </a:p>
        </p:txBody>
      </p:sp>
      <p:sp>
        <p:nvSpPr>
          <p:cNvPr id="3" name="2 İçerik Yer Tutucusu"/>
          <p:cNvSpPr>
            <a:spLocks noGrp="1"/>
          </p:cNvSpPr>
          <p:nvPr>
            <p:ph idx="1"/>
          </p:nvPr>
        </p:nvSpPr>
        <p:spPr>
          <a:xfrm>
            <a:off x="500034" y="2285992"/>
            <a:ext cx="8186766" cy="4168816"/>
          </a:xfrm>
        </p:spPr>
        <p:txBody>
          <a:bodyPr>
            <a:normAutofit lnSpcReduction="10000"/>
          </a:bodyPr>
          <a:lstStyle/>
          <a:p>
            <a:pPr algn="ctr">
              <a:buNone/>
            </a:pPr>
            <a:r>
              <a:rPr lang="tr-TR"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rPr>
              <a:t>ÖĞRETMENLER ARASI KİTAP ONLINE  KRİTİĞİ TOPLANTISI</a:t>
            </a:r>
            <a:r>
              <a:rPr lang="tr-TR" dirty="0" smtClean="0"/>
              <a:t>	</a:t>
            </a:r>
            <a:br>
              <a:rPr lang="tr-TR" dirty="0" smtClean="0"/>
            </a:br>
            <a:r>
              <a:rPr lang="tr-TR" dirty="0" smtClean="0"/>
              <a:t/>
            </a:r>
            <a:br>
              <a:rPr lang="tr-TR" dirty="0" smtClean="0"/>
            </a:br>
            <a:r>
              <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Uygulama: Her iki okuldan seçilen öğretmenler o ay içinde okumak için bir kitap belirleyecek, Ayın sonundaki son Çarşamba 16:00’da okunan kitabın kritiğinin yapıldığı bir toplantı gerçekleştirilecektir.</a:t>
            </a:r>
            <a:endParaRPr lang="tr-TR"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sz="4000" b="1" dirty="0" smtClean="0">
                <a:solidFill>
                  <a:srgbClr val="FFFF00"/>
                </a:solidFill>
              </a:rPr>
              <a:t/>
            </a:r>
            <a:br>
              <a:rPr lang="tr-TR" sz="4000" b="1" dirty="0" smtClean="0">
                <a:solidFill>
                  <a:srgbClr val="FFFF00"/>
                </a:solidFill>
              </a:rPr>
            </a:br>
            <a:r>
              <a:rPr lang="tr-TR" sz="4000" b="1" dirty="0" smtClean="0">
                <a:solidFill>
                  <a:srgbClr val="FFFF00"/>
                </a:solidFill>
              </a:rPr>
              <a:t/>
            </a:r>
            <a:br>
              <a:rPr lang="tr-TR" sz="4000" b="1" dirty="0" smtClean="0">
                <a:solidFill>
                  <a:srgbClr val="FFFF00"/>
                </a:solidFill>
              </a:rPr>
            </a:br>
            <a:r>
              <a:rPr lang="tr-TR" sz="4000" b="1" dirty="0" smtClean="0">
                <a:solidFill>
                  <a:srgbClr val="FFFF00"/>
                </a:solidFill>
              </a:rPr>
              <a:t>TEKİRDAĞ ANADOLU LİSESİ</a:t>
            </a:r>
            <a:br>
              <a:rPr lang="tr-TR" sz="4000" b="1" dirty="0" smtClean="0">
                <a:solidFill>
                  <a:srgbClr val="FFFF00"/>
                </a:solidFill>
              </a:rPr>
            </a:br>
            <a:r>
              <a:rPr lang="tr-TR" sz="4000" b="1" dirty="0" smtClean="0">
                <a:solidFill>
                  <a:srgbClr val="FFFF00"/>
                </a:solidFill>
              </a:rPr>
              <a:t>&amp;</a:t>
            </a:r>
            <a:br>
              <a:rPr lang="tr-TR" sz="4000" b="1" dirty="0" smtClean="0">
                <a:solidFill>
                  <a:srgbClr val="FFFF00"/>
                </a:solidFill>
              </a:rPr>
            </a:br>
            <a:r>
              <a:rPr lang="tr-TR" sz="4000" b="1" dirty="0" smtClean="0">
                <a:solidFill>
                  <a:srgbClr val="FFFF00"/>
                </a:solidFill>
              </a:rPr>
              <a:t>AKÇAKALE ANADOLU LİSESİ</a:t>
            </a:r>
            <a:br>
              <a:rPr lang="tr-TR" sz="4000" b="1" dirty="0" smtClean="0">
                <a:solidFill>
                  <a:srgbClr val="FFFF00"/>
                </a:solidFill>
              </a:rPr>
            </a:br>
            <a:r>
              <a:rPr lang="tr-TR" sz="4000" dirty="0" smtClean="0"/>
              <a:t/>
            </a:r>
            <a:br>
              <a:rPr lang="tr-TR" sz="4000" dirty="0" smtClean="0"/>
            </a:br>
            <a:endParaRPr lang="tr-TR" dirty="0"/>
          </a:p>
        </p:txBody>
      </p:sp>
      <p:sp>
        <p:nvSpPr>
          <p:cNvPr id="3" name="2 İçerik Yer Tutucusu"/>
          <p:cNvSpPr>
            <a:spLocks noGrp="1"/>
          </p:cNvSpPr>
          <p:nvPr>
            <p:ph idx="1"/>
          </p:nvPr>
        </p:nvSpPr>
        <p:spPr>
          <a:xfrm>
            <a:off x="457200" y="3071810"/>
            <a:ext cx="8229600" cy="3382998"/>
          </a:xfrm>
        </p:spPr>
        <p:txBody>
          <a:bodyPr/>
          <a:lstStyle/>
          <a:p>
            <a:pPr>
              <a:buNone/>
            </a:pPr>
            <a:r>
              <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Kurulan </a:t>
            </a:r>
            <a:r>
              <a:rPr lang="tr-TR"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Whatsapp</a:t>
            </a:r>
            <a:r>
              <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ve mail gruplarından ortak paylaşımlar yapılacaktır.</a:t>
            </a:r>
          </a:p>
          <a:p>
            <a:pPr>
              <a:buNone/>
            </a:pPr>
            <a:r>
              <a:rPr lang="tr-TR"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Zoom</a:t>
            </a:r>
            <a:r>
              <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ve </a:t>
            </a:r>
            <a:r>
              <a:rPr lang="tr-TR"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Teams</a:t>
            </a:r>
            <a:r>
              <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üzerinden online ortak dersler yapılacaktır.</a:t>
            </a:r>
            <a:endParaRPr lang="tr-TR"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sz="4000" b="1" dirty="0" smtClean="0">
                <a:solidFill>
                  <a:srgbClr val="FFFF00"/>
                </a:solidFill>
              </a:rPr>
              <a:t/>
            </a:r>
            <a:br>
              <a:rPr lang="tr-TR" sz="4000" b="1" dirty="0" smtClean="0">
                <a:solidFill>
                  <a:srgbClr val="FFFF00"/>
                </a:solidFill>
              </a:rPr>
            </a:br>
            <a:r>
              <a:rPr lang="tr-TR" sz="3600" b="1" dirty="0" smtClean="0">
                <a:solidFill>
                  <a:srgbClr val="FFFF00"/>
                </a:solidFill>
              </a:rPr>
              <a:t>TEKİRDAĞ ANADOLU LİSESİ</a:t>
            </a:r>
            <a:br>
              <a:rPr lang="tr-TR" sz="3600" b="1" dirty="0" smtClean="0">
                <a:solidFill>
                  <a:srgbClr val="FFFF00"/>
                </a:solidFill>
              </a:rPr>
            </a:br>
            <a:r>
              <a:rPr lang="tr-TR" sz="3600" b="1" dirty="0" smtClean="0">
                <a:solidFill>
                  <a:srgbClr val="FFFF00"/>
                </a:solidFill>
              </a:rPr>
              <a:t>&amp;</a:t>
            </a:r>
            <a:br>
              <a:rPr lang="tr-TR" sz="3600" b="1" dirty="0" smtClean="0">
                <a:solidFill>
                  <a:srgbClr val="FFFF00"/>
                </a:solidFill>
              </a:rPr>
            </a:br>
            <a:r>
              <a:rPr lang="tr-TR" sz="3600" b="1" dirty="0" smtClean="0">
                <a:solidFill>
                  <a:srgbClr val="FFFF00"/>
                </a:solidFill>
              </a:rPr>
              <a:t>AKÇAKALE ANADOLU LİSESİ</a:t>
            </a:r>
            <a:r>
              <a:rPr lang="tr-TR" sz="4000" dirty="0" smtClean="0"/>
              <a:t/>
            </a:r>
            <a:br>
              <a:rPr lang="tr-TR" sz="4000" dirty="0" smtClean="0"/>
            </a:br>
            <a:endParaRPr lang="tr-TR" dirty="0"/>
          </a:p>
        </p:txBody>
      </p:sp>
      <p:sp>
        <p:nvSpPr>
          <p:cNvPr id="3" name="2 İçerik Yer Tutucusu"/>
          <p:cNvSpPr>
            <a:spLocks noGrp="1"/>
          </p:cNvSpPr>
          <p:nvPr>
            <p:ph idx="1"/>
          </p:nvPr>
        </p:nvSpPr>
        <p:spPr/>
        <p:txBody>
          <a:bodyPr>
            <a:normAutofit fontScale="92500" lnSpcReduction="10000"/>
          </a:bodyPr>
          <a:lstStyle/>
          <a:p>
            <a:pPr algn="ctr">
              <a:buNone/>
            </a:pPr>
            <a:r>
              <a:rPr lang="tr-TR" sz="4400"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rPr>
              <a:t>5.</a:t>
            </a:r>
          </a:p>
          <a:p>
            <a:pPr algn="ctr">
              <a:buNone/>
            </a:pPr>
            <a:r>
              <a:rPr lang="tr-TR" sz="4400" b="1" dirty="0" err="1"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rPr>
              <a:t>YKS’ye</a:t>
            </a:r>
            <a:r>
              <a:rPr lang="tr-TR" sz="4400"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rPr>
              <a:t> yönelik planlamalarımız </a:t>
            </a:r>
          </a:p>
          <a:p>
            <a:pPr algn="ctr"/>
            <a:r>
              <a:rPr lang="tr-TR" sz="4400" b="1" dirty="0" smtClean="0"/>
              <a:t>YKS sonuçları ve analizleri yapılarak bir önceki yıl olumlu sonuç veren uygulamalara devam edilecektir.</a:t>
            </a:r>
            <a:endParaRPr lang="tr-TR" sz="44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ctr"/>
            <a:r>
              <a:rPr lang="tr-TR" sz="3200" b="1" dirty="0" smtClean="0">
                <a:solidFill>
                  <a:srgbClr val="FFFF00"/>
                </a:solidFill>
              </a:rPr>
              <a:t>TEKİRDAĞ ANADOLU LİSESİ</a:t>
            </a:r>
            <a:br>
              <a:rPr lang="tr-TR" sz="3200" b="1" dirty="0" smtClean="0">
                <a:solidFill>
                  <a:srgbClr val="FFFF00"/>
                </a:solidFill>
              </a:rPr>
            </a:br>
            <a:r>
              <a:rPr lang="tr-TR" sz="3200" b="1" dirty="0" smtClean="0">
                <a:solidFill>
                  <a:srgbClr val="FFFF00"/>
                </a:solidFill>
              </a:rPr>
              <a:t>&amp;</a:t>
            </a:r>
            <a:br>
              <a:rPr lang="tr-TR" sz="3200" b="1" dirty="0" smtClean="0">
                <a:solidFill>
                  <a:srgbClr val="FFFF00"/>
                </a:solidFill>
              </a:rPr>
            </a:br>
            <a:r>
              <a:rPr lang="tr-TR" sz="3200" b="1" dirty="0" smtClean="0">
                <a:solidFill>
                  <a:srgbClr val="FFFF00"/>
                </a:solidFill>
              </a:rPr>
              <a:t>AKÇAKALE ANADOLU LİSESİ</a:t>
            </a:r>
            <a:endParaRPr lang="tr-TR" sz="3200" dirty="0"/>
          </a:p>
        </p:txBody>
      </p:sp>
      <p:sp>
        <p:nvSpPr>
          <p:cNvPr id="3" name="2 İçerik Yer Tutucusu"/>
          <p:cNvSpPr>
            <a:spLocks noGrp="1"/>
          </p:cNvSpPr>
          <p:nvPr>
            <p:ph idx="1"/>
          </p:nvPr>
        </p:nvSpPr>
        <p:spPr>
          <a:xfrm>
            <a:off x="457200" y="2500306"/>
            <a:ext cx="8229600" cy="2786082"/>
          </a:xfrm>
        </p:spPr>
        <p:txBody>
          <a:bodyPr>
            <a:normAutofit fontScale="85000" lnSpcReduction="20000"/>
          </a:bodyPr>
          <a:lstStyle/>
          <a:p>
            <a:pPr algn="ctr"/>
            <a:r>
              <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12. sınıflarda “Koçluk Sistemi” uygulamasına iki okulda da devam edilecektir. Koç öğretmenler sorumlu oldukları öğrencilerin takiplerini düzenli olarak yapacaklardır.</a:t>
            </a:r>
          </a:p>
          <a:p>
            <a:pPr algn="ctr"/>
            <a:endPar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r>
              <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OGM materyal ve Akademik Destekten hazırlanan sorularla her ay en az bir adet ortak deneme sınavları yapılacaktır.</a:t>
            </a:r>
            <a:endParaRPr lang="tr-TR"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ctr"/>
            <a:r>
              <a:rPr lang="tr-TR" sz="3200" b="1" dirty="0" smtClean="0">
                <a:solidFill>
                  <a:srgbClr val="FFFF00"/>
                </a:solidFill>
              </a:rPr>
              <a:t>TEKİRDAĞ ANADOLU LİSESİ</a:t>
            </a:r>
            <a:br>
              <a:rPr lang="tr-TR" sz="3200" b="1" dirty="0" smtClean="0">
                <a:solidFill>
                  <a:srgbClr val="FFFF00"/>
                </a:solidFill>
              </a:rPr>
            </a:br>
            <a:r>
              <a:rPr lang="tr-TR" sz="3200" b="1" dirty="0" smtClean="0">
                <a:solidFill>
                  <a:srgbClr val="FFFF00"/>
                </a:solidFill>
              </a:rPr>
              <a:t>&amp;</a:t>
            </a:r>
            <a:br>
              <a:rPr lang="tr-TR" sz="3200" b="1" dirty="0" smtClean="0">
                <a:solidFill>
                  <a:srgbClr val="FFFF00"/>
                </a:solidFill>
              </a:rPr>
            </a:br>
            <a:r>
              <a:rPr lang="tr-TR" sz="3200" b="1" dirty="0" smtClean="0">
                <a:solidFill>
                  <a:srgbClr val="FFFF00"/>
                </a:solidFill>
              </a:rPr>
              <a:t>AKÇAKALE ANADOLU LİSESİ</a:t>
            </a:r>
            <a:endParaRPr lang="tr-TR" sz="3200" dirty="0"/>
          </a:p>
        </p:txBody>
      </p:sp>
      <p:sp>
        <p:nvSpPr>
          <p:cNvPr id="3" name="2 İçerik Yer Tutucusu"/>
          <p:cNvSpPr>
            <a:spLocks noGrp="1"/>
          </p:cNvSpPr>
          <p:nvPr>
            <p:ph idx="1"/>
          </p:nvPr>
        </p:nvSpPr>
        <p:spPr/>
        <p:txBody>
          <a:bodyPr>
            <a:normAutofit/>
          </a:bodyPr>
          <a:lstStyle/>
          <a:p>
            <a:pPr algn="ctr">
              <a:buNone/>
            </a:pPr>
            <a:r>
              <a:rPr lang="tr-TR" sz="2800" dirty="0" smtClean="0"/>
              <a:t> </a:t>
            </a:r>
            <a:r>
              <a:rPr lang="tr-TR" sz="4000"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rPr>
              <a:t>6.</a:t>
            </a:r>
          </a:p>
          <a:p>
            <a:pPr algn="ctr">
              <a:buNone/>
            </a:pPr>
            <a:endParaRPr lang="tr-TR" sz="4000" dirty="0" smtClean="0">
              <a:solidFill>
                <a:srgbClr val="FFFF00"/>
              </a:solidFill>
            </a:endParaRPr>
          </a:p>
          <a:p>
            <a:pPr algn="ctr">
              <a:buNone/>
            </a:pPr>
            <a:r>
              <a:rPr lang="tr-TR" sz="2800" dirty="0" smtClean="0"/>
              <a:t>    </a:t>
            </a: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Bakanlığımız yardımcı kaynaklar ve OGM Materyal dijital kaynaklarının kullanımına yönelik planlamalarımız:</a:t>
            </a:r>
            <a:endParaRPr lang="tr-TR"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84" y="-2143164"/>
            <a:ext cx="9644130" cy="9001164"/>
          </a:xfrm>
        </p:spPr>
        <p:txBody>
          <a:bodyPr>
            <a:normAutofit fontScale="90000"/>
          </a:bodyPr>
          <a:lstStyle/>
          <a:p>
            <a:pPr algn="ctr"/>
            <a:r>
              <a:rPr lang="tr-TR" sz="4000" b="1" dirty="0" smtClean="0"/>
              <a:t/>
            </a:r>
            <a:br>
              <a:rPr lang="tr-TR" sz="4000" b="1" dirty="0" smtClean="0"/>
            </a:br>
            <a:r>
              <a:rPr lang="tr-TR" sz="4000" b="1" dirty="0" smtClean="0"/>
              <a:t/>
            </a:r>
            <a:br>
              <a:rPr lang="tr-TR" sz="4000" b="1" dirty="0" smtClean="0"/>
            </a:br>
            <a:r>
              <a:rPr lang="tr-TR" sz="4000" b="1" dirty="0" smtClean="0"/>
              <a:t/>
            </a:r>
            <a:br>
              <a:rPr lang="tr-TR" sz="4000" b="1" dirty="0" smtClean="0"/>
            </a:br>
            <a:r>
              <a:rPr lang="tr-TR" sz="4000" b="1" dirty="0" smtClean="0"/>
              <a:t/>
            </a:r>
            <a:br>
              <a:rPr lang="tr-TR" sz="4000" b="1" dirty="0" smtClean="0"/>
            </a:br>
            <a:r>
              <a:rPr lang="tr-TR" sz="4000" b="1" dirty="0" smtClean="0"/>
              <a:t/>
            </a:r>
            <a:br>
              <a:rPr lang="tr-TR" sz="4000" b="1" dirty="0" smtClean="0"/>
            </a:br>
            <a:r>
              <a:rPr lang="tr-TR" sz="4000" b="1" dirty="0" smtClean="0">
                <a:solidFill>
                  <a:schemeClr val="tx1"/>
                </a:solidFill>
              </a:rPr>
              <a:t>“</a:t>
            </a:r>
            <a:r>
              <a:rPr lang="tr-TR" sz="4000" b="1" dirty="0" err="1" smtClean="0">
                <a:solidFill>
                  <a:schemeClr val="tx1"/>
                </a:solidFill>
              </a:rPr>
              <a:t>OgmMateryal</a:t>
            </a:r>
            <a:r>
              <a:rPr lang="tr-TR" sz="4000" b="1" dirty="0" smtClean="0">
                <a:solidFill>
                  <a:schemeClr val="tx1"/>
                </a:solidFill>
              </a:rPr>
              <a:t>” ve “</a:t>
            </a:r>
            <a:r>
              <a:rPr lang="tr-TR" sz="4000" b="1" dirty="0" err="1" smtClean="0">
                <a:solidFill>
                  <a:schemeClr val="tx1"/>
                </a:solidFill>
              </a:rPr>
              <a:t>yardimcikaynaklar</a:t>
            </a:r>
            <a:r>
              <a:rPr lang="tr-TR" sz="4000" b="1" dirty="0" smtClean="0">
                <a:solidFill>
                  <a:schemeClr val="tx1"/>
                </a:solidFill>
              </a:rPr>
              <a:t>.</a:t>
            </a:r>
            <a:r>
              <a:rPr lang="tr-TR" sz="4000" b="1" dirty="0" err="1" smtClean="0">
                <a:solidFill>
                  <a:schemeClr val="tx1"/>
                </a:solidFill>
              </a:rPr>
              <a:t>meb</a:t>
            </a:r>
            <a:r>
              <a:rPr lang="tr-TR" sz="4000" b="1" dirty="0" smtClean="0">
                <a:solidFill>
                  <a:schemeClr val="tx1"/>
                </a:solidFill>
              </a:rPr>
              <a:t>.gov.</a:t>
            </a:r>
            <a:r>
              <a:rPr lang="tr-TR" sz="4000" b="1" dirty="0" err="1" smtClean="0">
                <a:solidFill>
                  <a:schemeClr val="tx1"/>
                </a:solidFill>
              </a:rPr>
              <a:t>tr”nin</a:t>
            </a:r>
            <a:r>
              <a:rPr lang="tr-TR" sz="4000" b="1" dirty="0" smtClean="0">
                <a:solidFill>
                  <a:schemeClr val="tx1"/>
                </a:solidFill>
              </a:rPr>
              <a:t> okulumuzda kullanımını arttırmak için </a:t>
            </a:r>
            <a:br>
              <a:rPr lang="tr-TR" sz="4000" b="1" dirty="0" smtClean="0">
                <a:solidFill>
                  <a:schemeClr val="tx1"/>
                </a:solidFill>
              </a:rPr>
            </a:br>
            <a:r>
              <a:rPr lang="tr-TR" sz="4000" b="1" dirty="0" smtClean="0">
                <a:solidFill>
                  <a:schemeClr val="tx1"/>
                </a:solidFill>
              </a:rPr>
              <a:t>öncelikle </a:t>
            </a:r>
            <a:r>
              <a:rPr lang="tr-TR" sz="4000" dirty="0" smtClean="0">
                <a:solidFill>
                  <a:schemeClr val="tx1"/>
                </a:solidFill>
              </a:rPr>
              <a:t/>
            </a:r>
            <a:br>
              <a:rPr lang="tr-TR" sz="4000" dirty="0" smtClean="0">
                <a:solidFill>
                  <a:schemeClr val="tx1"/>
                </a:solidFill>
              </a:rPr>
            </a:br>
            <a:r>
              <a:rPr lang="tr-TR" sz="4000" dirty="0" smtClean="0">
                <a:solidFill>
                  <a:schemeClr val="tx1"/>
                </a:solidFill>
              </a:rPr>
              <a:t>*Hazırladığımız tüm </a:t>
            </a:r>
            <a:r>
              <a:rPr lang="tr-TR" sz="4000" b="1" dirty="0" smtClean="0">
                <a:solidFill>
                  <a:schemeClr val="tx1"/>
                </a:solidFill>
              </a:rPr>
              <a:t>KTT </a:t>
            </a:r>
            <a:r>
              <a:rPr lang="tr-TR" sz="4000" dirty="0" err="1" smtClean="0">
                <a:solidFill>
                  <a:schemeClr val="tx1"/>
                </a:solidFill>
              </a:rPr>
              <a:t>lerin</a:t>
            </a:r>
            <a:r>
              <a:rPr lang="tr-TR" sz="4000" dirty="0" smtClean="0">
                <a:solidFill>
                  <a:schemeClr val="tx1"/>
                </a:solidFill>
              </a:rPr>
              <a:t> soruları bu platformlardan seçilmiştir. </a:t>
            </a:r>
            <a:br>
              <a:rPr lang="tr-TR" sz="4000" dirty="0" smtClean="0">
                <a:solidFill>
                  <a:schemeClr val="tx1"/>
                </a:solidFill>
              </a:rPr>
            </a:br>
            <a:r>
              <a:rPr lang="tr-TR" sz="4000" dirty="0" smtClean="0">
                <a:solidFill>
                  <a:schemeClr val="tx1"/>
                </a:solidFill>
              </a:rPr>
              <a:t>*Okulumuzda yapılan yazılı sınavlarda bu platformların sorularına yer verilerek öğrencilerin motivasyonu sağlanacaktır.</a:t>
            </a:r>
            <a:br>
              <a:rPr lang="tr-TR" sz="4000" dirty="0" smtClean="0">
                <a:solidFill>
                  <a:schemeClr val="tx1"/>
                </a:solidFill>
              </a:rPr>
            </a:br>
            <a:r>
              <a:rPr lang="tr-TR" sz="4000" dirty="0" smtClean="0">
                <a:solidFill>
                  <a:schemeClr val="tx1"/>
                </a:solidFill>
              </a:rPr>
              <a:t>*Verilen proje ve ödevlerde öğrencilerin söz konusu platformlara yönlendirmesi yapılacaktır.</a:t>
            </a:r>
            <a:r>
              <a:rPr lang="tr-TR" dirty="0" smtClean="0"/>
              <a:t/>
            </a:r>
            <a:br>
              <a:rPr lang="tr-TR" dirty="0" smtClean="0"/>
            </a:b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ctr"/>
            <a:r>
              <a:rPr lang="tr-TR" sz="3200" b="1" dirty="0" smtClean="0">
                <a:solidFill>
                  <a:srgbClr val="FFFF00"/>
                </a:solidFill>
              </a:rPr>
              <a:t>TEKİRDAĞ ANADOLU LİSESİ</a:t>
            </a:r>
            <a:br>
              <a:rPr lang="tr-TR" sz="3200" b="1" dirty="0" smtClean="0">
                <a:solidFill>
                  <a:srgbClr val="FFFF00"/>
                </a:solidFill>
              </a:rPr>
            </a:br>
            <a:r>
              <a:rPr lang="tr-TR" sz="3200" b="1" dirty="0" smtClean="0">
                <a:solidFill>
                  <a:srgbClr val="FFFF00"/>
                </a:solidFill>
              </a:rPr>
              <a:t>&amp;</a:t>
            </a:r>
            <a:br>
              <a:rPr lang="tr-TR" sz="3200" b="1" dirty="0" smtClean="0">
                <a:solidFill>
                  <a:srgbClr val="FFFF00"/>
                </a:solidFill>
              </a:rPr>
            </a:br>
            <a:r>
              <a:rPr lang="tr-TR" sz="3200" b="1" dirty="0" smtClean="0">
                <a:solidFill>
                  <a:srgbClr val="FFFF00"/>
                </a:solidFill>
              </a:rPr>
              <a:t>AKÇAKALE ANADOLU LİSESİ</a:t>
            </a:r>
            <a:endParaRPr lang="tr-TR" sz="3200" dirty="0"/>
          </a:p>
        </p:txBody>
      </p:sp>
      <p:sp>
        <p:nvSpPr>
          <p:cNvPr id="3" name="2 İçerik Yer Tutucusu"/>
          <p:cNvSpPr>
            <a:spLocks noGrp="1"/>
          </p:cNvSpPr>
          <p:nvPr>
            <p:ph idx="1"/>
          </p:nvPr>
        </p:nvSpPr>
        <p:spPr/>
        <p:txBody>
          <a:bodyPr/>
          <a:lstStyle/>
          <a:p>
            <a:pPr algn="ctr"/>
            <a:endPar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r>
              <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Bakanlık tarafından dağıtılan kaynak kitapların derslerde ve verilecek proje ve performans ödevleriyle işlenmesi sağlanacak, sonuçları performans notuna etki edecektir.</a:t>
            </a:r>
          </a:p>
          <a:p>
            <a:pPr algn="ctr"/>
            <a:r>
              <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Yapılacak olan Veli-Öğrenci-Öğretmen anketleriyle Kaynak kitapların işlerliği tespit edilecektir.</a:t>
            </a:r>
            <a:endParaRPr lang="tr-TR"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1857364"/>
            <a:ext cx="8229600" cy="857256"/>
          </a:xfrm>
        </p:spPr>
        <p:txBody>
          <a:bodyPr>
            <a:normAutofit fontScale="90000"/>
          </a:bodyPr>
          <a:lstStyle/>
          <a:p>
            <a:pPr algn="ctr"/>
            <a:r>
              <a:rPr lang="tr-TR" b="1" dirty="0" smtClean="0"/>
              <a:t/>
            </a:r>
            <a:br>
              <a:rPr lang="tr-TR" b="1" dirty="0" smtClean="0"/>
            </a:br>
            <a:r>
              <a:rPr lang="tr-TR"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rPr>
              <a:t>7.</a:t>
            </a:r>
            <a:r>
              <a:rPr lang="tr-TR" b="1" dirty="0" smtClean="0"/>
              <a:t/>
            </a:r>
            <a:br>
              <a:rPr lang="tr-TR" b="1" dirty="0" smtClean="0"/>
            </a:br>
            <a:r>
              <a:rPr lang="tr-TR"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rPr>
              <a:t>DESTEKLEME VE YETİŞTİRME KURSLARI</a:t>
            </a:r>
            <a:endParaRPr lang="tr-TR" b="1" dirty="0">
              <a:solidFill>
                <a:srgbClr val="FFFF00"/>
              </a:solidFill>
            </a:endParaRPr>
          </a:p>
        </p:txBody>
      </p:sp>
      <p:sp>
        <p:nvSpPr>
          <p:cNvPr id="3" name="2 İçerik Yer Tutucusu"/>
          <p:cNvSpPr>
            <a:spLocks noGrp="1"/>
          </p:cNvSpPr>
          <p:nvPr>
            <p:ph idx="1"/>
          </p:nvPr>
        </p:nvSpPr>
        <p:spPr>
          <a:xfrm>
            <a:off x="457200" y="3571876"/>
            <a:ext cx="8229600" cy="2882932"/>
          </a:xfrm>
        </p:spPr>
        <p:txBody>
          <a:bodyPr>
            <a:normAutofit fontScale="77500" lnSpcReduction="20000"/>
          </a:bodyPr>
          <a:lstStyle/>
          <a:p>
            <a:pPr algn="ctr"/>
            <a:r>
              <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Kurs öğretmenleri düzenli olarak kendi hazırladıkları özgün kaynak ve yaprak testlerle konu anlatımı yapılacak, ardından deneme sınavlarıyla öğrencilerin durumu tespit edilerek öğrenci ve aile ile paylaşılacaktır.</a:t>
            </a:r>
          </a:p>
          <a:p>
            <a:pPr algn="ctr"/>
            <a:r>
              <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Yalnızca okul kursuna katılıp herhangi bir özel öğretim kurumuna devam etmeyen öğrencilerin başarısı öğrencilerle paylaşılarak Destekleme ve Yetiştirme Kurslarına ilgi arttırılacaktır.</a:t>
            </a:r>
          </a:p>
          <a:p>
            <a:endParaRPr lang="tr-TR" dirty="0"/>
          </a:p>
        </p:txBody>
      </p:sp>
      <p:sp>
        <p:nvSpPr>
          <p:cNvPr id="4" name="3 Metin kutusu"/>
          <p:cNvSpPr txBox="1"/>
          <p:nvPr/>
        </p:nvSpPr>
        <p:spPr>
          <a:xfrm>
            <a:off x="1142976" y="285728"/>
            <a:ext cx="7000924" cy="1569660"/>
          </a:xfrm>
          <a:prstGeom prst="rect">
            <a:avLst/>
          </a:prstGeom>
          <a:noFill/>
        </p:spPr>
        <p:txBody>
          <a:bodyPr wrap="square" rtlCol="0">
            <a:spAutoFit/>
          </a:bodyPr>
          <a:lstStyle/>
          <a:p>
            <a:pPr algn="ctr"/>
            <a:r>
              <a:rPr lang="tr-TR" sz="3200" b="1" dirty="0" smtClean="0">
                <a:solidFill>
                  <a:srgbClr val="FFFF00"/>
                </a:solidFill>
              </a:rPr>
              <a:t>TEKİRDAĞ ANADOLU LİSESİ</a:t>
            </a:r>
            <a:br>
              <a:rPr lang="tr-TR" sz="3200" b="1" dirty="0" smtClean="0">
                <a:solidFill>
                  <a:srgbClr val="FFFF00"/>
                </a:solidFill>
              </a:rPr>
            </a:br>
            <a:r>
              <a:rPr lang="tr-TR" sz="3200" b="1" dirty="0" smtClean="0">
                <a:solidFill>
                  <a:srgbClr val="FFFF00"/>
                </a:solidFill>
              </a:rPr>
              <a:t>&amp;</a:t>
            </a:r>
            <a:br>
              <a:rPr lang="tr-TR" sz="3200" b="1" dirty="0" smtClean="0">
                <a:solidFill>
                  <a:srgbClr val="FFFF00"/>
                </a:solidFill>
              </a:rPr>
            </a:br>
            <a:r>
              <a:rPr lang="tr-TR" sz="3200" b="1" dirty="0" smtClean="0">
                <a:solidFill>
                  <a:srgbClr val="FFFF00"/>
                </a:solidFill>
              </a:rPr>
              <a:t>AKÇAKALE ANADOLU LİSESİ</a:t>
            </a:r>
            <a:endParaRPr lang="tr-TR" sz="32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ctr"/>
            <a:r>
              <a:rPr lang="tr-TR" sz="3200" b="1" dirty="0" smtClean="0">
                <a:solidFill>
                  <a:srgbClr val="FFFF00"/>
                </a:solidFill>
              </a:rPr>
              <a:t>TEKİRDAĞ ANADOLU LİSESİ</a:t>
            </a:r>
            <a:br>
              <a:rPr lang="tr-TR" sz="3200" b="1" dirty="0" smtClean="0">
                <a:solidFill>
                  <a:srgbClr val="FFFF00"/>
                </a:solidFill>
              </a:rPr>
            </a:br>
            <a:r>
              <a:rPr lang="tr-TR" sz="3200" b="1" dirty="0" smtClean="0">
                <a:solidFill>
                  <a:srgbClr val="FFFF00"/>
                </a:solidFill>
              </a:rPr>
              <a:t>&amp;</a:t>
            </a:r>
            <a:br>
              <a:rPr lang="tr-TR" sz="3200" b="1" dirty="0" smtClean="0">
                <a:solidFill>
                  <a:srgbClr val="FFFF00"/>
                </a:solidFill>
              </a:rPr>
            </a:br>
            <a:r>
              <a:rPr lang="tr-TR" sz="3200" b="1" dirty="0" smtClean="0">
                <a:solidFill>
                  <a:srgbClr val="FFFF00"/>
                </a:solidFill>
              </a:rPr>
              <a:t>AKÇAKALE ANADOLU LİSESİ</a:t>
            </a:r>
            <a:endParaRPr lang="tr-TR" sz="3200" dirty="0"/>
          </a:p>
        </p:txBody>
      </p:sp>
      <p:sp>
        <p:nvSpPr>
          <p:cNvPr id="3" name="2 İçerik Yer Tutucusu"/>
          <p:cNvSpPr>
            <a:spLocks noGrp="1"/>
          </p:cNvSpPr>
          <p:nvPr>
            <p:ph idx="1"/>
          </p:nvPr>
        </p:nvSpPr>
        <p:spPr>
          <a:xfrm>
            <a:off x="457200" y="2071678"/>
            <a:ext cx="8229600" cy="4383130"/>
          </a:xfrm>
        </p:spPr>
        <p:txBody>
          <a:bodyPr/>
          <a:lstStyle/>
          <a:p>
            <a:pPr algn="ctr"/>
            <a:r>
              <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2022-2023 Eğitim Öğretim yılında Destekleme ve Yetiştirme kursları öncesinde tüm sınıflar dolaşılacak ve yapılması planlanan etkinlikler tek tek anlatılacaktır. </a:t>
            </a:r>
          </a:p>
          <a:p>
            <a:pPr algn="ctr"/>
            <a:r>
              <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Öğrenci ve Velilerle toplantılar yapılarak planlar açıklanacak, paydaşlar da sürece dahil edilecektir.</a:t>
            </a:r>
            <a:endParaRPr lang="tr-TR"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928662" y="714356"/>
            <a:ext cx="7772400" cy="1470025"/>
          </a:xfrm>
        </p:spPr>
        <p:txBody>
          <a:bodyPr>
            <a:normAutofit fontScale="90000"/>
          </a:bodyPr>
          <a:lstStyle/>
          <a:p>
            <a:r>
              <a:rPr lang="tr-TR" b="1" dirty="0" smtClean="0">
                <a:solidFill>
                  <a:srgbClr val="FFFF00"/>
                </a:solidFill>
              </a:rPr>
              <a:t>TEKİRDAĞ ANADOLU LİSESİ</a:t>
            </a:r>
            <a:br>
              <a:rPr lang="tr-TR" b="1" dirty="0" smtClean="0">
                <a:solidFill>
                  <a:srgbClr val="FFFF00"/>
                </a:solidFill>
              </a:rPr>
            </a:br>
            <a:r>
              <a:rPr lang="tr-TR" b="1" dirty="0" smtClean="0">
                <a:solidFill>
                  <a:srgbClr val="FFFF00"/>
                </a:solidFill>
              </a:rPr>
              <a:t>&amp;</a:t>
            </a:r>
            <a:br>
              <a:rPr lang="tr-TR" b="1" dirty="0" smtClean="0">
                <a:solidFill>
                  <a:srgbClr val="FFFF00"/>
                </a:solidFill>
              </a:rPr>
            </a:br>
            <a:r>
              <a:rPr lang="tr-TR" b="1" dirty="0" smtClean="0">
                <a:solidFill>
                  <a:srgbClr val="FFFF00"/>
                </a:solidFill>
              </a:rPr>
              <a:t>AKÇAKALE ANADOLU LİSESİ</a:t>
            </a:r>
            <a:endParaRPr lang="tr-TR" b="1" dirty="0"/>
          </a:p>
        </p:txBody>
      </p:sp>
      <p:sp>
        <p:nvSpPr>
          <p:cNvPr id="3" name="2 Alt Başlık"/>
          <p:cNvSpPr>
            <a:spLocks noGrp="1"/>
          </p:cNvSpPr>
          <p:nvPr>
            <p:ph type="subTitle" idx="1"/>
          </p:nvPr>
        </p:nvSpPr>
        <p:spPr>
          <a:xfrm>
            <a:off x="1571604" y="2643182"/>
            <a:ext cx="6200796" cy="2995618"/>
          </a:xfrm>
        </p:spPr>
        <p:txBody>
          <a:bodyPr>
            <a:normAutofit/>
          </a:bodyPr>
          <a:lstStyle/>
          <a:p>
            <a:pPr algn="ctr"/>
            <a:r>
              <a:rPr lang="tr-TR"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2.</a:t>
            </a:r>
          </a:p>
          <a:p>
            <a:pPr algn="ctr"/>
            <a:r>
              <a:rPr lang="tr-TR"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ÖĞRENME KAYIPLARINI GİDERMEYE YÖNELİK YAPILAN VE YAPILMASI PLANLANAN ÇALIŞMALAR</a:t>
            </a:r>
            <a:endParaRPr lang="tr-TR" sz="32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ransition spd="slow">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ctr"/>
            <a:r>
              <a:rPr lang="tr-TR" sz="3200" b="1" dirty="0" smtClean="0">
                <a:solidFill>
                  <a:srgbClr val="FFFF00"/>
                </a:solidFill>
              </a:rPr>
              <a:t/>
            </a:r>
            <a:br>
              <a:rPr lang="tr-TR" sz="3200" b="1" dirty="0" smtClean="0">
                <a:solidFill>
                  <a:srgbClr val="FFFF00"/>
                </a:solidFill>
              </a:rPr>
            </a:br>
            <a:r>
              <a:rPr lang="tr-TR" sz="3200" b="1" dirty="0" smtClean="0">
                <a:solidFill>
                  <a:srgbClr val="FFFF00"/>
                </a:solidFill>
              </a:rPr>
              <a:t>TEKİRDAĞ ANADOLU LİSESİ</a:t>
            </a:r>
            <a:br>
              <a:rPr lang="tr-TR" sz="3200" b="1" dirty="0" smtClean="0">
                <a:solidFill>
                  <a:srgbClr val="FFFF00"/>
                </a:solidFill>
              </a:rPr>
            </a:br>
            <a:r>
              <a:rPr lang="tr-TR" sz="3200" b="1" dirty="0" smtClean="0">
                <a:solidFill>
                  <a:srgbClr val="FFFF00"/>
                </a:solidFill>
              </a:rPr>
              <a:t>&amp;</a:t>
            </a:r>
            <a:br>
              <a:rPr lang="tr-TR" sz="3200" b="1" dirty="0" smtClean="0">
                <a:solidFill>
                  <a:srgbClr val="FFFF00"/>
                </a:solidFill>
              </a:rPr>
            </a:br>
            <a:r>
              <a:rPr lang="tr-TR" sz="3200" b="1" dirty="0" smtClean="0">
                <a:solidFill>
                  <a:srgbClr val="FFFF00"/>
                </a:solidFill>
              </a:rPr>
              <a:t>AKÇAKALE ANADOLU LİSESİ</a:t>
            </a:r>
            <a:endParaRPr lang="tr-TR" sz="3200" dirty="0"/>
          </a:p>
        </p:txBody>
      </p:sp>
      <p:sp>
        <p:nvSpPr>
          <p:cNvPr id="3" name="2 İçerik Yer Tutucusu"/>
          <p:cNvSpPr>
            <a:spLocks noGrp="1"/>
          </p:cNvSpPr>
          <p:nvPr>
            <p:ph idx="1"/>
          </p:nvPr>
        </p:nvSpPr>
        <p:spPr>
          <a:xfrm>
            <a:off x="457200" y="2500306"/>
            <a:ext cx="8229600" cy="3954502"/>
          </a:xfrm>
        </p:spPr>
        <p:txBody>
          <a:bodyPr/>
          <a:lstStyle/>
          <a:p>
            <a:pPr algn="ctr"/>
            <a:r>
              <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2022-2023 Eğitim Öğretim yılında hedefimiz Sayısalda en az 3, eşit Ağırlıktan da en az 1 sınıf oluşturmak, özgün kaynaklar, </a:t>
            </a:r>
            <a:r>
              <a:rPr lang="tr-TR"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Eba</a:t>
            </a:r>
            <a:r>
              <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Akademik Destek ve </a:t>
            </a:r>
            <a:r>
              <a:rPr lang="tr-TR"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OgmMateryal</a:t>
            </a:r>
            <a:r>
              <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gibi platformlardan faydalanarak Kursa katılan öğrencilerin başarısını en üst seviyeye taşımaktır.</a:t>
            </a:r>
            <a:endParaRPr lang="tr-TR"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ctr"/>
            <a:r>
              <a:rPr lang="tr-TR" sz="3200" b="1" dirty="0" smtClean="0">
                <a:solidFill>
                  <a:srgbClr val="FFFF00"/>
                </a:solidFill>
              </a:rPr>
              <a:t>TEKİRDAĞ ANADOLU LİSESİ</a:t>
            </a:r>
            <a:br>
              <a:rPr lang="tr-TR" sz="3200" b="1" dirty="0" smtClean="0">
                <a:solidFill>
                  <a:srgbClr val="FFFF00"/>
                </a:solidFill>
              </a:rPr>
            </a:br>
            <a:r>
              <a:rPr lang="tr-TR" sz="3200" b="1" dirty="0" smtClean="0">
                <a:solidFill>
                  <a:srgbClr val="FFFF00"/>
                </a:solidFill>
              </a:rPr>
              <a:t>&amp;</a:t>
            </a:r>
            <a:br>
              <a:rPr lang="tr-TR" sz="3200" b="1" dirty="0" smtClean="0">
                <a:solidFill>
                  <a:srgbClr val="FFFF00"/>
                </a:solidFill>
              </a:rPr>
            </a:br>
            <a:r>
              <a:rPr lang="tr-TR" sz="3200" b="1" dirty="0" smtClean="0">
                <a:solidFill>
                  <a:srgbClr val="FFFF00"/>
                </a:solidFill>
              </a:rPr>
              <a:t>AKÇAKALE ANADOLU LİSESİ</a:t>
            </a:r>
            <a:endParaRPr lang="tr-TR" sz="3200" dirty="0"/>
          </a:p>
        </p:txBody>
      </p:sp>
      <p:sp>
        <p:nvSpPr>
          <p:cNvPr id="3" name="2 İçerik Yer Tutucusu"/>
          <p:cNvSpPr>
            <a:spLocks noGrp="1"/>
          </p:cNvSpPr>
          <p:nvPr>
            <p:ph idx="1"/>
          </p:nvPr>
        </p:nvSpPr>
        <p:spPr/>
        <p:txBody>
          <a:bodyPr>
            <a:normAutofit lnSpcReduction="10000"/>
          </a:bodyPr>
          <a:lstStyle/>
          <a:p>
            <a:pPr algn="ctr">
              <a:buNone/>
            </a:pPr>
            <a:r>
              <a:rPr lang="tr-TR" sz="3600"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rPr>
              <a:t>8.</a:t>
            </a:r>
          </a:p>
          <a:p>
            <a:pPr algn="ctr">
              <a:buNone/>
            </a:pPr>
            <a:r>
              <a:rPr lang="tr-TR" sz="3600"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rPr>
              <a:t>“DYK Yaz Dönemi” ve “Yaz Okulu” Çalışmaları konusunda görüş, öneri ve planlamalarımız.</a:t>
            </a:r>
          </a:p>
          <a:p>
            <a:pPr algn="ctr">
              <a:buNone/>
            </a:pPr>
            <a:r>
              <a:rPr lang="tr-TR"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Yaz Okulu ve Kurslarında ortak dersler planlanacak ve düzenli sınavlarla değerlendirmesi yapılacaktır.</a:t>
            </a:r>
          </a:p>
          <a:p>
            <a:pPr algn="ctr">
              <a:buNone/>
            </a:pPr>
            <a:endParaRPr lang="tr-TR" sz="36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ctr"/>
            <a:r>
              <a:rPr lang="tr-TR" sz="3200" b="1" dirty="0" smtClean="0">
                <a:solidFill>
                  <a:srgbClr val="FFFF00"/>
                </a:solidFill>
              </a:rPr>
              <a:t>TEKİRDAĞ ANADOLU LİSESİ</a:t>
            </a:r>
            <a:br>
              <a:rPr lang="tr-TR" sz="3200" b="1" dirty="0" smtClean="0">
                <a:solidFill>
                  <a:srgbClr val="FFFF00"/>
                </a:solidFill>
              </a:rPr>
            </a:br>
            <a:r>
              <a:rPr lang="tr-TR" sz="3200" b="1" dirty="0" smtClean="0">
                <a:solidFill>
                  <a:srgbClr val="FFFF00"/>
                </a:solidFill>
              </a:rPr>
              <a:t>&amp;</a:t>
            </a:r>
            <a:br>
              <a:rPr lang="tr-TR" sz="3200" b="1" dirty="0" smtClean="0">
                <a:solidFill>
                  <a:srgbClr val="FFFF00"/>
                </a:solidFill>
              </a:rPr>
            </a:br>
            <a:r>
              <a:rPr lang="tr-TR" sz="3200" b="1" dirty="0" smtClean="0">
                <a:solidFill>
                  <a:srgbClr val="FFFF00"/>
                </a:solidFill>
              </a:rPr>
              <a:t>AKÇAKALE ANADOLU LİSESİ</a:t>
            </a:r>
            <a:endParaRPr lang="tr-TR" sz="3200" dirty="0"/>
          </a:p>
        </p:txBody>
      </p:sp>
      <p:sp>
        <p:nvSpPr>
          <p:cNvPr id="3" name="2 İçerik Yer Tutucusu"/>
          <p:cNvSpPr>
            <a:spLocks noGrp="1"/>
          </p:cNvSpPr>
          <p:nvPr>
            <p:ph idx="1"/>
          </p:nvPr>
        </p:nvSpPr>
        <p:spPr/>
        <p:txBody>
          <a:bodyPr/>
          <a:lstStyle/>
          <a:p>
            <a:pPr algn="ctr">
              <a:buNone/>
            </a:pPr>
            <a:r>
              <a:rPr lang="tr-TR" sz="4400"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rPr>
              <a:t>9.</a:t>
            </a:r>
          </a:p>
        </p:txBody>
      </p:sp>
      <p:sp>
        <p:nvSpPr>
          <p:cNvPr id="5" name="4 Dikdörtgen"/>
          <p:cNvSpPr/>
          <p:nvPr/>
        </p:nvSpPr>
        <p:spPr>
          <a:xfrm>
            <a:off x="285720" y="2571744"/>
            <a:ext cx="8215370" cy="3354765"/>
          </a:xfrm>
          <a:prstGeom prst="rect">
            <a:avLst/>
          </a:prstGeom>
        </p:spPr>
        <p:txBody>
          <a:bodyPr wrap="square">
            <a:spAutoFit/>
          </a:bodyPr>
          <a:lstStyle/>
          <a:p>
            <a:pPr algn="ctr"/>
            <a:r>
              <a:rPr lang="tr-TR" sz="3600"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rPr>
              <a:t>Proje Çalışmaları planlamalarımız:</a:t>
            </a:r>
          </a:p>
          <a:p>
            <a:pPr algn="ctr"/>
            <a:endParaRPr lang="tr-TR"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Ortak Sosyal Sorumluluk etkinlikleri düzenlenecektir. Okulumuzun yürüttüğü Sıfır Atık projesi ortaklaşa yürütülecektir.</a:t>
            </a:r>
          </a:p>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Kalkınma ajanslarıyla görüşmeler yapılarak okullarımıza uygun projeler belirlenecektir.</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ctr"/>
            <a:r>
              <a:rPr lang="tr-TR" sz="3200" b="1" dirty="0" smtClean="0">
                <a:solidFill>
                  <a:srgbClr val="FFFF00"/>
                </a:solidFill>
              </a:rPr>
              <a:t>TEKİRDAĞ ANADOLU LİSESİ</a:t>
            </a:r>
            <a:br>
              <a:rPr lang="tr-TR" sz="3200" b="1" dirty="0" smtClean="0">
                <a:solidFill>
                  <a:srgbClr val="FFFF00"/>
                </a:solidFill>
              </a:rPr>
            </a:br>
            <a:r>
              <a:rPr lang="tr-TR" sz="3200" b="1" dirty="0" smtClean="0">
                <a:solidFill>
                  <a:srgbClr val="FFFF00"/>
                </a:solidFill>
              </a:rPr>
              <a:t>&amp;</a:t>
            </a:r>
            <a:br>
              <a:rPr lang="tr-TR" sz="3200" b="1" dirty="0" smtClean="0">
                <a:solidFill>
                  <a:srgbClr val="FFFF00"/>
                </a:solidFill>
              </a:rPr>
            </a:br>
            <a:r>
              <a:rPr lang="tr-TR" sz="3200" b="1" dirty="0" smtClean="0">
                <a:solidFill>
                  <a:srgbClr val="FFFF00"/>
                </a:solidFill>
              </a:rPr>
              <a:t>AKÇAKALE ANADOLU LİSESİ</a:t>
            </a:r>
            <a:endParaRPr lang="tr-TR" sz="3200" dirty="0"/>
          </a:p>
        </p:txBody>
      </p:sp>
      <p:sp>
        <p:nvSpPr>
          <p:cNvPr id="3" name="2 İçerik Yer Tutucusu"/>
          <p:cNvSpPr>
            <a:spLocks noGrp="1"/>
          </p:cNvSpPr>
          <p:nvPr>
            <p:ph idx="1"/>
          </p:nvPr>
        </p:nvSpPr>
        <p:spPr/>
        <p:txBody>
          <a:bodyPr>
            <a:normAutofit fontScale="77500" lnSpcReduction="20000"/>
          </a:bodyPr>
          <a:lstStyle/>
          <a:p>
            <a:pPr algn="ctr">
              <a:buNone/>
            </a:pPr>
            <a:r>
              <a:rPr lang="tr-TR"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rPr>
              <a:t>10.</a:t>
            </a:r>
          </a:p>
          <a:p>
            <a:pPr algn="ctr"/>
            <a:r>
              <a:rPr lang="tr-TR"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rPr>
              <a:t>Sosyal Etkinlik ve </a:t>
            </a:r>
            <a:r>
              <a:rPr lang="tr-TR" b="1" dirty="0" err="1"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rPr>
              <a:t>Klüp</a:t>
            </a:r>
            <a:r>
              <a:rPr lang="tr-TR"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rPr>
              <a:t> çalışmaları planlamalarımız</a:t>
            </a:r>
          </a:p>
          <a:p>
            <a:pPr algn="ctr">
              <a:buNone/>
            </a:pPr>
            <a:endParaRPr lang="tr-TR"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endParaRPr>
          </a:p>
          <a:p>
            <a:pPr algn="ctr"/>
            <a:r>
              <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MÜNAZARA YARIŞMASI</a:t>
            </a:r>
          </a:p>
          <a:p>
            <a:pPr algn="ctr"/>
            <a:r>
              <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Uygulama: Her iki okul öğrencileri arasından seçilen öğrencilere ayın başında belirli bir konunun iki zıt yönü verilecek, Verilen tezle ilgili seçilen öğrenciler ay boyunca çalışma yapacaklar. Ay sonunda öğrenciler online olarak münazara sunumlarını gerçekleştireceklerdir. İki okul öğretmenleri arasından seçilen jüri öğrencilerin performanslarını değerlendirip   kazanan belirlenecektir.</a:t>
            </a:r>
          </a:p>
          <a:p>
            <a:pPr algn="ctr"/>
            <a:endParaRPr lang="tr-TR"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ctr"/>
            <a:r>
              <a:rPr lang="tr-TR" sz="3200" b="1" dirty="0" smtClean="0">
                <a:solidFill>
                  <a:srgbClr val="FFFF00"/>
                </a:solidFill>
              </a:rPr>
              <a:t>TEKİRDAĞ ANADOLU LİSESİ</a:t>
            </a:r>
            <a:br>
              <a:rPr lang="tr-TR" sz="3200" b="1" dirty="0" smtClean="0">
                <a:solidFill>
                  <a:srgbClr val="FFFF00"/>
                </a:solidFill>
              </a:rPr>
            </a:br>
            <a:r>
              <a:rPr lang="tr-TR" sz="3200" b="1" dirty="0" smtClean="0">
                <a:solidFill>
                  <a:srgbClr val="FFFF00"/>
                </a:solidFill>
              </a:rPr>
              <a:t>&amp;</a:t>
            </a:r>
            <a:br>
              <a:rPr lang="tr-TR" sz="3200" b="1" dirty="0" smtClean="0">
                <a:solidFill>
                  <a:srgbClr val="FFFF00"/>
                </a:solidFill>
              </a:rPr>
            </a:br>
            <a:r>
              <a:rPr lang="tr-TR" sz="3200" b="1" dirty="0" smtClean="0">
                <a:solidFill>
                  <a:srgbClr val="FFFF00"/>
                </a:solidFill>
              </a:rPr>
              <a:t>AKÇAKALE ANADOLU LİSESİ</a:t>
            </a:r>
            <a:endParaRPr lang="tr-TR" sz="3200" dirty="0"/>
          </a:p>
        </p:txBody>
      </p:sp>
      <p:sp>
        <p:nvSpPr>
          <p:cNvPr id="3" name="2 İçerik Yer Tutucusu"/>
          <p:cNvSpPr>
            <a:spLocks noGrp="1"/>
          </p:cNvSpPr>
          <p:nvPr>
            <p:ph idx="1"/>
          </p:nvPr>
        </p:nvSpPr>
        <p:spPr/>
        <p:txBody>
          <a:bodyPr>
            <a:normAutofit fontScale="92500"/>
          </a:bodyPr>
          <a:lstStyle/>
          <a:p>
            <a:pPr algn="ctr"/>
            <a:r>
              <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MEKTUP ARKADAŞLIĞI</a:t>
            </a:r>
          </a:p>
          <a:p>
            <a:pPr algn="ctr"/>
            <a:r>
              <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Uygulama: Mektup arkadaşlığı gibi nostaljik bir faaliyetle öğrencilerimiz arasında etkileşim yaratmak amacıyla her iki okuldan belirlenen gönüllü öğrenciler arasında mektuplaşma yoluyla mektup arkadaşlığı geliştirilecektir. Öğretmenler etkinliğin başarıya ulaşması için mektup yazımında ve gönderiminde öğrencilere kılavuzluk edeceklerdir.</a:t>
            </a:r>
          </a:p>
          <a:p>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ctr">
              <a:buNone/>
            </a:pPr>
            <a:r>
              <a:rPr lang="tr-TR"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rPr>
              <a:t>11.</a:t>
            </a:r>
          </a:p>
          <a:p>
            <a:pPr algn="ctr"/>
            <a:r>
              <a:rPr lang="tr-TR"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rPr>
              <a:t>Sınai ve Fikri Mülkiyet Hakkı (Patent/ Faydalı Model/ Marka, Tasarım ve Tescil - P/FM/M/T/T) çalışmalarına yönelik </a:t>
            </a:r>
            <a:r>
              <a:rPr lang="tr-TR" b="1" dirty="0" err="1"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rPr>
              <a:t>panlamalarımız</a:t>
            </a:r>
            <a:r>
              <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
            </a:r>
          </a:p>
          <a:p>
            <a:pPr algn="ctr"/>
            <a:r>
              <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Bu konu başlığı altındaki çalışmalarımız Aralık ayı içerisinde planlanacaktır.</a:t>
            </a:r>
            <a:endParaRPr lang="tr-TR"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1 Başlık"/>
          <p:cNvSpPr>
            <a:spLocks noGrp="1"/>
          </p:cNvSpPr>
          <p:nvPr>
            <p:ph type="title"/>
          </p:nvPr>
        </p:nvSpPr>
        <p:spPr/>
        <p:txBody>
          <a:bodyPr>
            <a:noAutofit/>
          </a:bodyPr>
          <a:lstStyle/>
          <a:p>
            <a:pPr algn="ctr"/>
            <a:r>
              <a:rPr lang="tr-TR" sz="3200" b="1" dirty="0" smtClean="0">
                <a:solidFill>
                  <a:srgbClr val="FFFF00"/>
                </a:solidFill>
              </a:rPr>
              <a:t>TEKİRDAĞ ANADOLU LİSESİ</a:t>
            </a:r>
            <a:br>
              <a:rPr lang="tr-TR" sz="3200" b="1" dirty="0" smtClean="0">
                <a:solidFill>
                  <a:srgbClr val="FFFF00"/>
                </a:solidFill>
              </a:rPr>
            </a:br>
            <a:r>
              <a:rPr lang="tr-TR" sz="3200" b="1" dirty="0" smtClean="0">
                <a:solidFill>
                  <a:srgbClr val="FFFF00"/>
                </a:solidFill>
              </a:rPr>
              <a:t>&amp;</a:t>
            </a:r>
            <a:br>
              <a:rPr lang="tr-TR" sz="3200" b="1" dirty="0" smtClean="0">
                <a:solidFill>
                  <a:srgbClr val="FFFF00"/>
                </a:solidFill>
              </a:rPr>
            </a:br>
            <a:r>
              <a:rPr lang="tr-TR" sz="3200" b="1" dirty="0" smtClean="0">
                <a:solidFill>
                  <a:srgbClr val="FFFF00"/>
                </a:solidFill>
              </a:rPr>
              <a:t>AKÇAKALE ANADOLU LİSESİ</a:t>
            </a:r>
            <a:endParaRPr lang="tr-TR" sz="32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ctr">
              <a:buNone/>
            </a:pPr>
            <a:r>
              <a:rPr lang="tr-TR"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rPr>
              <a:t>12.</a:t>
            </a:r>
          </a:p>
          <a:p>
            <a:pPr algn="ctr">
              <a:buNone/>
            </a:pPr>
            <a:r>
              <a:rPr lang="tr-TR"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rPr>
              <a:t>Eğitimde iyi örnekler web sitesinin kullanımı yönünde planlamalarımız:</a:t>
            </a:r>
          </a:p>
          <a:p>
            <a:pPr algn="ctr">
              <a:buNone/>
            </a:pPr>
            <a:r>
              <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Site Linki gruplardan paylaşılarak Ocak ayı içerisinde ortak konular belirlenecek ve ikinci dönemde uygulamasına geçilecektir.</a:t>
            </a:r>
            <a:endParaRPr lang="tr-TR"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1 Başlık"/>
          <p:cNvSpPr>
            <a:spLocks noGrp="1"/>
          </p:cNvSpPr>
          <p:nvPr>
            <p:ph type="title"/>
          </p:nvPr>
        </p:nvSpPr>
        <p:spPr/>
        <p:txBody>
          <a:bodyPr>
            <a:noAutofit/>
          </a:bodyPr>
          <a:lstStyle/>
          <a:p>
            <a:pPr algn="ctr"/>
            <a:r>
              <a:rPr lang="tr-TR" sz="3200" b="1" dirty="0" smtClean="0">
                <a:solidFill>
                  <a:srgbClr val="FFFF00"/>
                </a:solidFill>
              </a:rPr>
              <a:t>TEKİRDAĞ ANADOLU LİSESİ</a:t>
            </a:r>
            <a:br>
              <a:rPr lang="tr-TR" sz="3200" b="1" dirty="0" smtClean="0">
                <a:solidFill>
                  <a:srgbClr val="FFFF00"/>
                </a:solidFill>
              </a:rPr>
            </a:br>
            <a:r>
              <a:rPr lang="tr-TR" sz="3200" b="1" dirty="0" smtClean="0">
                <a:solidFill>
                  <a:srgbClr val="FFFF00"/>
                </a:solidFill>
              </a:rPr>
              <a:t>&amp;</a:t>
            </a:r>
            <a:br>
              <a:rPr lang="tr-TR" sz="3200" b="1" dirty="0" smtClean="0">
                <a:solidFill>
                  <a:srgbClr val="FFFF00"/>
                </a:solidFill>
              </a:rPr>
            </a:br>
            <a:r>
              <a:rPr lang="tr-TR" sz="3200" b="1" dirty="0" smtClean="0">
                <a:solidFill>
                  <a:srgbClr val="FFFF00"/>
                </a:solidFill>
              </a:rPr>
              <a:t>AKÇAKALE ANADOLU LİSESİ</a:t>
            </a:r>
            <a:endParaRPr lang="tr-TR" sz="32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lnSpcReduction="10000"/>
          </a:bodyPr>
          <a:lstStyle/>
          <a:p>
            <a:pPr algn="ctr">
              <a:buNone/>
            </a:pPr>
            <a:r>
              <a:rPr lang="tr-TR"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rPr>
              <a:t>13.</a:t>
            </a:r>
          </a:p>
          <a:p>
            <a:pPr algn="ctr"/>
            <a:r>
              <a:rPr lang="tr-TR"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rPr>
              <a:t>Okul ortaklığının görünürlüğü ile ilgili planlamalarımız:</a:t>
            </a:r>
          </a:p>
          <a:p>
            <a:pPr algn="ctr"/>
            <a:r>
              <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Okullarımızın internet sitelerine “Ortak Okul” butonu konulmuş ve Okullarımızın tanıtımlarını içeren metin ve görseller eklenmiş, öğrenci gruplarından paylaşılan linklerle öğrenciler konu ile ilgili bilgilendirilmiştir. Bu sekmenin içeriği her ay görsellerle güncellenecektir.</a:t>
            </a:r>
            <a:endParaRPr lang="tr-TR"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1 Başlık"/>
          <p:cNvSpPr>
            <a:spLocks noGrp="1"/>
          </p:cNvSpPr>
          <p:nvPr>
            <p:ph type="title"/>
          </p:nvPr>
        </p:nvSpPr>
        <p:spPr/>
        <p:txBody>
          <a:bodyPr>
            <a:noAutofit/>
          </a:bodyPr>
          <a:lstStyle/>
          <a:p>
            <a:pPr algn="ctr"/>
            <a:r>
              <a:rPr lang="tr-TR" sz="3200" b="1" dirty="0" smtClean="0">
                <a:solidFill>
                  <a:srgbClr val="FFFF00"/>
                </a:solidFill>
              </a:rPr>
              <a:t>TEKİRDAĞ ANADOLU LİSESİ</a:t>
            </a:r>
            <a:br>
              <a:rPr lang="tr-TR" sz="3200" b="1" dirty="0" smtClean="0">
                <a:solidFill>
                  <a:srgbClr val="FFFF00"/>
                </a:solidFill>
              </a:rPr>
            </a:br>
            <a:r>
              <a:rPr lang="tr-TR" sz="3200" b="1" dirty="0" smtClean="0">
                <a:solidFill>
                  <a:srgbClr val="FFFF00"/>
                </a:solidFill>
              </a:rPr>
              <a:t>&amp;</a:t>
            </a:r>
            <a:br>
              <a:rPr lang="tr-TR" sz="3200" b="1" dirty="0" smtClean="0">
                <a:solidFill>
                  <a:srgbClr val="FFFF00"/>
                </a:solidFill>
              </a:rPr>
            </a:br>
            <a:r>
              <a:rPr lang="tr-TR" sz="3200" b="1" dirty="0" smtClean="0">
                <a:solidFill>
                  <a:srgbClr val="FFFF00"/>
                </a:solidFill>
              </a:rPr>
              <a:t>AKÇAKALE ANADOLU LİSESİ</a:t>
            </a:r>
            <a:endParaRPr lang="tr-TR"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329642" cy="6376216"/>
          </a:xfrm>
        </p:spPr>
        <p:txBody>
          <a:bodyPr>
            <a:normAutofit/>
          </a:bodyPr>
          <a:lstStyle/>
          <a:p>
            <a:pPr algn="ctr"/>
            <a:r>
              <a:rPr lang="tr-TR" sz="3200" dirty="0" smtClean="0">
                <a:solidFill>
                  <a:srgbClr val="FFFF00"/>
                </a:solidFill>
              </a:rPr>
              <a:t>Okulumuz Sınav puanına göre birbirine çok yakın başarı yüzdelerinden öğrenci aldığı için Düzey Belirleme Sınavları yerine tüm sınıf seviyelerinde, soruları okullarımızın öğretmenleri tarafından hazırlanacak olan, Dizgisi ve uygulaması </a:t>
            </a:r>
            <a:r>
              <a:rPr lang="tr-TR" sz="3200" b="1" dirty="0" smtClean="0">
                <a:solidFill>
                  <a:srgbClr val="002060"/>
                </a:solidFill>
              </a:rPr>
              <a:t>Ölçme ve Değerlendirme Birimimizce </a:t>
            </a:r>
            <a:r>
              <a:rPr lang="tr-TR" sz="3200" dirty="0" smtClean="0">
                <a:solidFill>
                  <a:srgbClr val="FFFF00"/>
                </a:solidFill>
              </a:rPr>
              <a:t>yapılacak </a:t>
            </a:r>
            <a:r>
              <a:rPr lang="tr-TR" sz="3200" dirty="0" smtClean="0">
                <a:solidFill>
                  <a:srgbClr val="FF0000"/>
                </a:solidFill>
              </a:rPr>
              <a:t>Konu Tarama Testleri 1. Dönem 2, 2. Dönem 2 adet şeklinde </a:t>
            </a:r>
            <a:r>
              <a:rPr lang="tr-TR" sz="3200" dirty="0" smtClean="0">
                <a:solidFill>
                  <a:srgbClr val="FFFF00"/>
                </a:solidFill>
              </a:rPr>
              <a:t>uygulanacaktır</a:t>
            </a:r>
            <a:r>
              <a:rPr lang="tr-TR" sz="3200" dirty="0" smtClean="0">
                <a:solidFill>
                  <a:srgbClr val="FF0000"/>
                </a:solidFill>
              </a:rPr>
              <a:t>.</a:t>
            </a:r>
            <a:endParaRPr lang="tr-TR" sz="3200" dirty="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11 İçerik Yer Tutucusu" descr="q.jpg"/>
          <p:cNvPicPr>
            <a:picLocks noGrp="1" noChangeAspect="1"/>
          </p:cNvPicPr>
          <p:nvPr>
            <p:ph idx="1"/>
          </p:nvPr>
        </p:nvPicPr>
        <p:blipFill>
          <a:blip r:embed="rId2" cstate="print"/>
          <a:stretch>
            <a:fillRect/>
          </a:stretch>
        </p:blipFill>
        <p:spPr>
          <a:xfrm>
            <a:off x="214282" y="142875"/>
            <a:ext cx="2873854" cy="3143249"/>
          </a:xfrm>
        </p:spPr>
      </p:pic>
      <p:pic>
        <p:nvPicPr>
          <p:cNvPr id="13" name="12 Resim" descr="q1.jpg"/>
          <p:cNvPicPr>
            <a:picLocks noChangeAspect="1"/>
          </p:cNvPicPr>
          <p:nvPr/>
        </p:nvPicPr>
        <p:blipFill>
          <a:blip r:embed="rId3" cstate="print"/>
          <a:stretch>
            <a:fillRect/>
          </a:stretch>
        </p:blipFill>
        <p:spPr>
          <a:xfrm>
            <a:off x="6215074" y="0"/>
            <a:ext cx="2928926" cy="3238480"/>
          </a:xfrm>
          <a:prstGeom prst="rect">
            <a:avLst/>
          </a:prstGeom>
        </p:spPr>
      </p:pic>
      <p:pic>
        <p:nvPicPr>
          <p:cNvPr id="14" name="13 Resim" descr="q2.jpg"/>
          <p:cNvPicPr>
            <a:picLocks noChangeAspect="1"/>
          </p:cNvPicPr>
          <p:nvPr/>
        </p:nvPicPr>
        <p:blipFill>
          <a:blip r:embed="rId4"/>
          <a:stretch>
            <a:fillRect/>
          </a:stretch>
        </p:blipFill>
        <p:spPr>
          <a:xfrm rot="10800000">
            <a:off x="0" y="3714752"/>
            <a:ext cx="3143240" cy="3143248"/>
          </a:xfrm>
          <a:prstGeom prst="rect">
            <a:avLst/>
          </a:prstGeom>
        </p:spPr>
      </p:pic>
      <p:pic>
        <p:nvPicPr>
          <p:cNvPr id="15" name="14 Resim" descr="qq.jpg"/>
          <p:cNvPicPr>
            <a:picLocks noChangeAspect="1"/>
          </p:cNvPicPr>
          <p:nvPr/>
        </p:nvPicPr>
        <p:blipFill>
          <a:blip r:embed="rId5" cstate="print"/>
          <a:stretch>
            <a:fillRect/>
          </a:stretch>
        </p:blipFill>
        <p:spPr>
          <a:xfrm>
            <a:off x="3250397" y="0"/>
            <a:ext cx="2464593" cy="3286124"/>
          </a:xfrm>
          <a:prstGeom prst="rect">
            <a:avLst/>
          </a:prstGeom>
        </p:spPr>
      </p:pic>
      <p:pic>
        <p:nvPicPr>
          <p:cNvPr id="16" name="15 Resim" descr="qqq.jpg"/>
          <p:cNvPicPr>
            <a:picLocks noChangeAspect="1"/>
          </p:cNvPicPr>
          <p:nvPr/>
        </p:nvPicPr>
        <p:blipFill>
          <a:blip r:embed="rId6"/>
          <a:stretch>
            <a:fillRect/>
          </a:stretch>
        </p:blipFill>
        <p:spPr>
          <a:xfrm rot="16200000">
            <a:off x="2643772" y="3858201"/>
            <a:ext cx="3143248" cy="2856349"/>
          </a:xfrm>
          <a:prstGeom prst="rect">
            <a:avLst/>
          </a:prstGeom>
        </p:spPr>
      </p:pic>
      <p:pic>
        <p:nvPicPr>
          <p:cNvPr id="17" name="16 Resim" descr="qqqq.jpg"/>
          <p:cNvPicPr>
            <a:picLocks noChangeAspect="1"/>
          </p:cNvPicPr>
          <p:nvPr/>
        </p:nvPicPr>
        <p:blipFill>
          <a:blip r:embed="rId7"/>
          <a:stretch>
            <a:fillRect/>
          </a:stretch>
        </p:blipFill>
        <p:spPr>
          <a:xfrm>
            <a:off x="5715008" y="3643314"/>
            <a:ext cx="3428992" cy="3214686"/>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1" dirty="0" smtClean="0">
                <a:solidFill>
                  <a:srgbClr val="FFFF00"/>
                </a:solidFill>
              </a:rPr>
              <a:t>TEKİRDAĞ ANADOLU LİSESİ</a:t>
            </a:r>
            <a:br>
              <a:rPr lang="tr-TR" b="1" dirty="0" smtClean="0">
                <a:solidFill>
                  <a:srgbClr val="FFFF00"/>
                </a:solidFill>
              </a:rPr>
            </a:br>
            <a:r>
              <a:rPr lang="tr-TR" b="1" dirty="0" smtClean="0">
                <a:solidFill>
                  <a:srgbClr val="FFFF00"/>
                </a:solidFill>
              </a:rPr>
              <a:t>&amp;</a:t>
            </a:r>
            <a:br>
              <a:rPr lang="tr-TR" b="1" dirty="0" smtClean="0">
                <a:solidFill>
                  <a:srgbClr val="FFFF00"/>
                </a:solidFill>
              </a:rPr>
            </a:br>
            <a:r>
              <a:rPr lang="tr-TR" b="1" dirty="0" smtClean="0">
                <a:solidFill>
                  <a:srgbClr val="FFFF00"/>
                </a:solidFill>
              </a:rPr>
              <a:t>AKÇAKALE ANADOLU LİSESİ</a:t>
            </a:r>
            <a:endParaRPr lang="tr-TR" dirty="0"/>
          </a:p>
        </p:txBody>
      </p:sp>
      <p:sp>
        <p:nvSpPr>
          <p:cNvPr id="3" name="2 İçerik Yer Tutucusu"/>
          <p:cNvSpPr>
            <a:spLocks noGrp="1"/>
          </p:cNvSpPr>
          <p:nvPr>
            <p:ph idx="1"/>
          </p:nvPr>
        </p:nvSpPr>
        <p:spPr/>
        <p:txBody>
          <a:bodyPr/>
          <a:lstStyle/>
          <a:p>
            <a:pPr algn="ctr"/>
            <a:r>
              <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Sınav sonuçları </a:t>
            </a:r>
            <a:r>
              <a:rPr lang="tr-TR"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excel</a:t>
            </a:r>
            <a:r>
              <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formatında çıkarılarak öğrenci ve velilerle paylaşılacak, öğrenme eksikliği tespit edilen konularla ilgili telafi çalışmaları ortak zümre toplantılarında belirlenecektir.</a:t>
            </a:r>
            <a:endParaRPr lang="tr-TR"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14348" y="142852"/>
            <a:ext cx="7986714" cy="2041529"/>
          </a:xfrm>
        </p:spPr>
        <p:txBody>
          <a:bodyPr>
            <a:normAutofit fontScale="90000"/>
          </a:bodyPr>
          <a:lstStyle/>
          <a:p>
            <a:pPr algn="ctr"/>
            <a:r>
              <a:rPr lang="tr-TR" b="1" dirty="0" smtClean="0">
                <a:solidFill>
                  <a:srgbClr val="FFFF00"/>
                </a:solidFill>
              </a:rPr>
              <a:t>TEKİRDAĞ ANADOLU LİSESİ</a:t>
            </a:r>
            <a:br>
              <a:rPr lang="tr-TR" b="1" dirty="0" smtClean="0">
                <a:solidFill>
                  <a:srgbClr val="FFFF00"/>
                </a:solidFill>
              </a:rPr>
            </a:br>
            <a:r>
              <a:rPr lang="tr-TR" b="1" dirty="0" smtClean="0">
                <a:solidFill>
                  <a:srgbClr val="FFFF00"/>
                </a:solidFill>
              </a:rPr>
              <a:t>&amp;</a:t>
            </a:r>
            <a:br>
              <a:rPr lang="tr-TR" b="1" dirty="0" smtClean="0">
                <a:solidFill>
                  <a:srgbClr val="FFFF00"/>
                </a:solidFill>
              </a:rPr>
            </a:br>
            <a:r>
              <a:rPr lang="tr-TR" b="1" dirty="0" smtClean="0">
                <a:solidFill>
                  <a:srgbClr val="FFFF00"/>
                </a:solidFill>
              </a:rPr>
              <a:t>AKÇAKALE ANADOLU LİSESİ</a:t>
            </a:r>
            <a:endParaRPr lang="tr-TR" b="1" dirty="0"/>
          </a:p>
        </p:txBody>
      </p:sp>
      <p:sp>
        <p:nvSpPr>
          <p:cNvPr id="3" name="2 Alt Başlık"/>
          <p:cNvSpPr>
            <a:spLocks noGrp="1"/>
          </p:cNvSpPr>
          <p:nvPr>
            <p:ph type="subTitle" idx="1"/>
          </p:nvPr>
        </p:nvSpPr>
        <p:spPr>
          <a:xfrm>
            <a:off x="1571604" y="2643182"/>
            <a:ext cx="6200796" cy="2995618"/>
          </a:xfrm>
        </p:spPr>
        <p:txBody>
          <a:bodyPr>
            <a:normAutofit/>
          </a:bodyPr>
          <a:lstStyle/>
          <a:p>
            <a:pPr algn="ctr"/>
            <a:endParaRPr lang="tr-TR" dirty="0" smtClean="0"/>
          </a:p>
          <a:p>
            <a:pPr algn="ctr"/>
            <a:r>
              <a:rPr lang="tr-TR" sz="4000"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rPr>
              <a:t>3.</a:t>
            </a:r>
          </a:p>
          <a:p>
            <a:pPr algn="ctr"/>
            <a:r>
              <a:rPr lang="tr-TR" sz="4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Akademik başarıyı artırmaya yönelik planlamalarımız</a:t>
            </a:r>
            <a:endParaRPr lang="tr-TR" sz="4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ransition spd="slow">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1" dirty="0" smtClean="0">
                <a:solidFill>
                  <a:srgbClr val="FFFF00"/>
                </a:solidFill>
              </a:rPr>
              <a:t>TEKİRDAĞ ANADOLU LİSESİ</a:t>
            </a:r>
            <a:br>
              <a:rPr lang="tr-TR" b="1" dirty="0" smtClean="0">
                <a:solidFill>
                  <a:srgbClr val="FFFF00"/>
                </a:solidFill>
              </a:rPr>
            </a:br>
            <a:r>
              <a:rPr lang="tr-TR" b="1" dirty="0" smtClean="0">
                <a:solidFill>
                  <a:srgbClr val="FFFF00"/>
                </a:solidFill>
              </a:rPr>
              <a:t>&amp;</a:t>
            </a:r>
            <a:br>
              <a:rPr lang="tr-TR" b="1" dirty="0" smtClean="0">
                <a:solidFill>
                  <a:srgbClr val="FFFF00"/>
                </a:solidFill>
              </a:rPr>
            </a:br>
            <a:r>
              <a:rPr lang="tr-TR" b="1" dirty="0" smtClean="0">
                <a:solidFill>
                  <a:srgbClr val="FFFF00"/>
                </a:solidFill>
              </a:rPr>
              <a:t>AKÇAKALE ANADOLU LİSESİ</a:t>
            </a:r>
            <a:endParaRPr lang="tr-TR" b="1" dirty="0"/>
          </a:p>
        </p:txBody>
      </p:sp>
      <p:sp>
        <p:nvSpPr>
          <p:cNvPr id="3" name="2 İçerik Yer Tutucusu"/>
          <p:cNvSpPr>
            <a:spLocks noGrp="1"/>
          </p:cNvSpPr>
          <p:nvPr>
            <p:ph idx="1"/>
          </p:nvPr>
        </p:nvSpPr>
        <p:spPr/>
        <p:txBody>
          <a:bodyPr/>
          <a:lstStyle/>
          <a:p>
            <a:endParaRPr lang="tr-TR" dirty="0" smtClean="0"/>
          </a:p>
          <a:p>
            <a:pPr algn="ctr"/>
            <a:r>
              <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Bu Konuda okulumuzda her hafta düzenli olarak Zümre Toplantıları ve Zümre Başkanları Toplantıları yapılarak öncelikli olarak yapılması gereken konular ele alınıp, karara bağlanacak ve uygulamasına geçilecektir.</a:t>
            </a:r>
            <a:endParaRPr lang="tr-TR"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1" dirty="0" smtClean="0">
                <a:solidFill>
                  <a:srgbClr val="FFFF00"/>
                </a:solidFill>
              </a:rPr>
              <a:t>TEKİRDAĞ ANADOLU LİSESİ</a:t>
            </a:r>
            <a:br>
              <a:rPr lang="tr-TR" b="1" dirty="0" smtClean="0">
                <a:solidFill>
                  <a:srgbClr val="FFFF00"/>
                </a:solidFill>
              </a:rPr>
            </a:br>
            <a:r>
              <a:rPr lang="tr-TR" b="1" dirty="0" smtClean="0">
                <a:solidFill>
                  <a:srgbClr val="FFFF00"/>
                </a:solidFill>
              </a:rPr>
              <a:t>&amp;</a:t>
            </a:r>
            <a:br>
              <a:rPr lang="tr-TR" b="1" dirty="0" smtClean="0">
                <a:solidFill>
                  <a:srgbClr val="FFFF00"/>
                </a:solidFill>
              </a:rPr>
            </a:br>
            <a:r>
              <a:rPr lang="tr-TR" b="1" dirty="0" smtClean="0">
                <a:solidFill>
                  <a:srgbClr val="FFFF00"/>
                </a:solidFill>
              </a:rPr>
              <a:t>AKÇAKALE ANADOLU LİSESİ</a:t>
            </a:r>
            <a:endParaRPr lang="tr-TR" dirty="0"/>
          </a:p>
        </p:txBody>
      </p:sp>
      <p:sp>
        <p:nvSpPr>
          <p:cNvPr id="3" name="2 İçerik Yer Tutucusu"/>
          <p:cNvSpPr>
            <a:spLocks noGrp="1"/>
          </p:cNvSpPr>
          <p:nvPr>
            <p:ph idx="1"/>
          </p:nvPr>
        </p:nvSpPr>
        <p:spPr/>
        <p:txBody>
          <a:bodyPr/>
          <a:lstStyle/>
          <a:p>
            <a:endParaRPr lang="tr-TR" dirty="0" smtClean="0"/>
          </a:p>
          <a:p>
            <a:pPr algn="ctr"/>
            <a:r>
              <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Hazırladığımız Ortak yazılı ve Konu Tarama Testleri PDF formatında paylaşılacak,Kasım ayı içerisinde uygulama sonrası karne şeklinde raporlanacaktır.</a:t>
            </a:r>
            <a:endParaRPr lang="tr-TR"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071546"/>
            <a:ext cx="8229600" cy="4572000"/>
          </a:xfrm>
        </p:spPr>
        <p:txBody>
          <a:bodyPr>
            <a:normAutofit fontScale="70000" lnSpcReduction="20000"/>
          </a:bodyPr>
          <a:lstStyle/>
          <a:p>
            <a:pPr algn="ctr"/>
            <a:r>
              <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Sonraki toplantılarda durumun bir kez daha değerlendirmesi yapılıp raporlaştırılacaktır.</a:t>
            </a:r>
          </a:p>
          <a:p>
            <a:pPr algn="ctr">
              <a:buNone/>
            </a:pPr>
            <a:endPar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r>
              <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Okulların fiziki şartlarına uygun olarak öğrenciler yetenekleri doğrultusunda ortak sosyal,sanatsal ve sportif faaliyetlere yönlendirilecek, kazandıkları moral ve motivasyon akademik başarılarına yansıyacaktır.</a:t>
            </a:r>
          </a:p>
          <a:p>
            <a:pPr algn="ctr"/>
            <a:endPar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r>
              <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ONLINE RESİM SERGİSİ</a:t>
            </a:r>
          </a:p>
          <a:p>
            <a:pPr algn="ctr"/>
            <a:r>
              <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Uygulama: Her iki okulun adının geçtiği ortak bir kültür </a:t>
            </a:r>
            <a:r>
              <a:rPr lang="tr-TR"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portalı</a:t>
            </a:r>
            <a:r>
              <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kurulacak. (Örn: </a:t>
            </a:r>
            <a:r>
              <a:rPr lang="tr-TR"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Instagram</a:t>
            </a:r>
            <a:r>
              <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sayfası) Bu </a:t>
            </a:r>
            <a:r>
              <a:rPr lang="tr-TR"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portalda</a:t>
            </a:r>
            <a:r>
              <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her iki okulun öğrencilerinin görsel sanatlar dersinde yapmış oldukları çalışmalar sergilenecektir. </a:t>
            </a:r>
            <a:r>
              <a:rPr lang="tr-TR"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Portal</a:t>
            </a:r>
            <a:r>
              <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bir kültür sergisi olarak yıl boyunca aktif şekilde kullanılacaktır.</a:t>
            </a:r>
          </a:p>
          <a:p>
            <a:pPr algn="ctr"/>
            <a:endParaRPr lang="tr-TR"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nlı">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anl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Kent">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602</TotalTime>
  <Words>860</Words>
  <Application>Microsoft Office PowerPoint</Application>
  <PresentationFormat>Ekran Gösterisi (4:3)</PresentationFormat>
  <Paragraphs>93</Paragraphs>
  <Slides>27</Slides>
  <Notes>0</Notes>
  <HiddenSlides>0</HiddenSlides>
  <MMClips>0</MMClips>
  <ScaleCrop>false</ScaleCrop>
  <HeadingPairs>
    <vt:vector size="4" baseType="variant">
      <vt:variant>
        <vt:lpstr>Tema</vt:lpstr>
      </vt:variant>
      <vt:variant>
        <vt:i4>1</vt:i4>
      </vt:variant>
      <vt:variant>
        <vt:lpstr>Slayt Başlıkları</vt:lpstr>
      </vt:variant>
      <vt:variant>
        <vt:i4>27</vt:i4>
      </vt:variant>
    </vt:vector>
  </HeadingPairs>
  <TitlesOfParts>
    <vt:vector size="28" baseType="lpstr">
      <vt:lpstr>Canlı</vt:lpstr>
      <vt:lpstr>TEKİRDAĞ ANADOLU LİSESİ &amp; AKÇAKALE ANADOLU LİSESİ</vt:lpstr>
      <vt:lpstr>TEKİRDAĞ ANADOLU LİSESİ &amp; AKÇAKALE ANADOLU LİSESİ</vt:lpstr>
      <vt:lpstr>Okulumuz Sınav puanına göre birbirine çok yakın başarı yüzdelerinden öğrenci aldığı için Düzey Belirleme Sınavları yerine tüm sınıf seviyelerinde, soruları okullarımızın öğretmenleri tarafından hazırlanacak olan, Dizgisi ve uygulaması Ölçme ve Değerlendirme Birimimizce yapılacak Konu Tarama Testleri 1. Dönem 2, 2. Dönem 2 adet şeklinde uygulanacaktır.</vt:lpstr>
      <vt:lpstr>PowerPoint Sunusu</vt:lpstr>
      <vt:lpstr>TEKİRDAĞ ANADOLU LİSESİ &amp; AKÇAKALE ANADOLU LİSESİ</vt:lpstr>
      <vt:lpstr>TEKİRDAĞ ANADOLU LİSESİ &amp; AKÇAKALE ANADOLU LİSESİ</vt:lpstr>
      <vt:lpstr>TEKİRDAĞ ANADOLU LİSESİ &amp; AKÇAKALE ANADOLU LİSESİ</vt:lpstr>
      <vt:lpstr>TEKİRDAĞ ANADOLU LİSESİ &amp; AKÇAKALE ANADOLU LİSESİ</vt:lpstr>
      <vt:lpstr>PowerPoint Sunusu</vt:lpstr>
      <vt:lpstr>PowerPoint Sunusu</vt:lpstr>
      <vt:lpstr> TEKİRDAĞ ANADOLU LİSESİ &amp; AKÇAKALE ANADOLU LİSESİ </vt:lpstr>
      <vt:lpstr>  TEKİRDAĞ ANADOLU LİSESİ &amp; AKÇAKALE ANADOLU LİSESİ  </vt:lpstr>
      <vt:lpstr> TEKİRDAĞ ANADOLU LİSESİ &amp; AKÇAKALE ANADOLU LİSESİ </vt:lpstr>
      <vt:lpstr>TEKİRDAĞ ANADOLU LİSESİ &amp; AKÇAKALE ANADOLU LİSESİ</vt:lpstr>
      <vt:lpstr>TEKİRDAĞ ANADOLU LİSESİ &amp; AKÇAKALE ANADOLU LİSESİ</vt:lpstr>
      <vt:lpstr>     “OgmMateryal” ve “yardimcikaynaklar.meb.gov.tr”nin okulumuzda kullanımını arttırmak için  öncelikle  *Hazırladığımız tüm KTT lerin soruları bu platformlardan seçilmiştir.  *Okulumuzda yapılan yazılı sınavlarda bu platformların sorularına yer verilerek öğrencilerin motivasyonu sağlanacaktır. *Verilen proje ve ödevlerde öğrencilerin söz konusu platformlara yönlendirmesi yapılacaktır. </vt:lpstr>
      <vt:lpstr>TEKİRDAĞ ANADOLU LİSESİ &amp; AKÇAKALE ANADOLU LİSESİ</vt:lpstr>
      <vt:lpstr> 7. DESTEKLEME VE YETİŞTİRME KURSLARI</vt:lpstr>
      <vt:lpstr>TEKİRDAĞ ANADOLU LİSESİ &amp; AKÇAKALE ANADOLU LİSESİ</vt:lpstr>
      <vt:lpstr> TEKİRDAĞ ANADOLU LİSESİ &amp; AKÇAKALE ANADOLU LİSESİ</vt:lpstr>
      <vt:lpstr>TEKİRDAĞ ANADOLU LİSESİ &amp; AKÇAKALE ANADOLU LİSESİ</vt:lpstr>
      <vt:lpstr>TEKİRDAĞ ANADOLU LİSESİ &amp; AKÇAKALE ANADOLU LİSESİ</vt:lpstr>
      <vt:lpstr>TEKİRDAĞ ANADOLU LİSESİ &amp; AKÇAKALE ANADOLU LİSESİ</vt:lpstr>
      <vt:lpstr>TEKİRDAĞ ANADOLU LİSESİ &amp; AKÇAKALE ANADOLU LİSESİ</vt:lpstr>
      <vt:lpstr>TEKİRDAĞ ANADOLU LİSESİ &amp; AKÇAKALE ANADOLU LİSESİ</vt:lpstr>
      <vt:lpstr>TEKİRDAĞ ANADOLU LİSESİ &amp; AKÇAKALE ANADOLU LİSESİ</vt:lpstr>
      <vt:lpstr>TEKİRDAĞ ANADOLU LİSESİ &amp; AKÇAKALE ANADOLU LİSESİ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TEKİRDAĞ ANADOLU LİSESİ</dc:title>
  <dc:creator>PC</dc:creator>
  <cp:lastModifiedBy>İbrahim</cp:lastModifiedBy>
  <cp:revision>48</cp:revision>
  <dcterms:created xsi:type="dcterms:W3CDTF">2022-08-04T06:58:39Z</dcterms:created>
  <dcterms:modified xsi:type="dcterms:W3CDTF">2023-10-24T10:07:22Z</dcterms:modified>
</cp:coreProperties>
</file>