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9" r:id="rId2"/>
    <p:sldId id="256" r:id="rId3"/>
    <p:sldId id="257" r:id="rId4"/>
    <p:sldId id="258" r:id="rId5"/>
    <p:sldId id="270" r:id="rId6"/>
    <p:sldId id="268" r:id="rId7"/>
    <p:sldId id="260" r:id="rId8"/>
    <p:sldId id="271" r:id="rId9"/>
    <p:sldId id="263" r:id="rId10"/>
    <p:sldId id="264" r:id="rId11"/>
    <p:sldId id="261" r:id="rId12"/>
    <p:sldId id="262" r:id="rId13"/>
    <p:sldId id="272" r:id="rId14"/>
    <p:sldId id="273" r:id="rId15"/>
    <p:sldId id="274" r:id="rId16"/>
    <p:sldId id="259" r:id="rId17"/>
    <p:sldId id="275" r:id="rId18"/>
    <p:sldId id="265" r:id="rId19"/>
    <p:sldId id="266" r:id="rId20"/>
    <p:sldId id="267"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7D64B-CBE3-42F1-A5D7-98218456175B}" type="datetimeFigureOut">
              <a:rPr lang="tr-TR" smtClean="0"/>
              <a:t>24.10.2023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B017D2-6503-4631-B865-5DBAC50F78DC}" type="slidenum">
              <a:rPr lang="tr-TR" smtClean="0"/>
              <a:t>‹#›</a:t>
            </a:fld>
            <a:endParaRPr lang="tr-TR"/>
          </a:p>
        </p:txBody>
      </p:sp>
    </p:spTree>
    <p:extLst>
      <p:ext uri="{BB962C8B-B14F-4D97-AF65-F5344CB8AC3E}">
        <p14:creationId xmlns:p14="http://schemas.microsoft.com/office/powerpoint/2010/main" val="356006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0C53F89E-0D1F-4AFE-98A0-47BB788FB629}" type="datetimeFigureOut">
              <a:rPr lang="tr-TR" smtClean="0"/>
              <a:pPr/>
              <a:t>24.10.2023</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2AF4C7B-93C8-4BDC-903B-690DA3F6AD9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C53F89E-0D1F-4AFE-98A0-47BB788FB629}" type="datetimeFigureOut">
              <a:rPr lang="tr-TR" smtClean="0"/>
              <a:pPr/>
              <a:t>24.10.2023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AF4C7B-93C8-4BDC-903B-690DA3F6AD9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C53F89E-0D1F-4AFE-98A0-47BB788FB629}" type="datetimeFigureOut">
              <a:rPr lang="tr-TR" smtClean="0"/>
              <a:pPr/>
              <a:t>24.10.2023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AF4C7B-93C8-4BDC-903B-690DA3F6AD9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0C53F89E-0D1F-4AFE-98A0-47BB788FB629}" type="datetimeFigureOut">
              <a:rPr lang="tr-TR" smtClean="0"/>
              <a:pPr/>
              <a:t>24.10.2023</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12AF4C7B-93C8-4BDC-903B-690DA3F6AD9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0C53F89E-0D1F-4AFE-98A0-47BB788FB629}" type="datetimeFigureOut">
              <a:rPr lang="tr-TR" smtClean="0"/>
              <a:pPr/>
              <a:t>24.10.2023</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12AF4C7B-93C8-4BDC-903B-690DA3F6AD98}"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0C53F89E-0D1F-4AFE-98A0-47BB788FB629}" type="datetimeFigureOut">
              <a:rPr lang="tr-TR" smtClean="0"/>
              <a:pPr/>
              <a:t>24.10.2023</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12AF4C7B-93C8-4BDC-903B-690DA3F6AD9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0C53F89E-0D1F-4AFE-98A0-47BB788FB629}" type="datetimeFigureOut">
              <a:rPr lang="tr-TR" smtClean="0"/>
              <a:pPr/>
              <a:t>24.10.2023</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12AF4C7B-93C8-4BDC-903B-690DA3F6AD9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C53F89E-0D1F-4AFE-98A0-47BB788FB629}" type="datetimeFigureOut">
              <a:rPr lang="tr-TR" smtClean="0"/>
              <a:pPr/>
              <a:t>24.10.2023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2AF4C7B-93C8-4BDC-903B-690DA3F6AD9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0C53F89E-0D1F-4AFE-98A0-47BB788FB629}" type="datetimeFigureOut">
              <a:rPr lang="tr-TR" smtClean="0"/>
              <a:pPr/>
              <a:t>24.10.2023</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12AF4C7B-93C8-4BDC-903B-690DA3F6AD9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0C53F89E-0D1F-4AFE-98A0-47BB788FB629}" type="datetimeFigureOut">
              <a:rPr lang="tr-TR" smtClean="0"/>
              <a:pPr/>
              <a:t>24.10.2023</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12AF4C7B-93C8-4BDC-903B-690DA3F6AD9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0C53F89E-0D1F-4AFE-98A0-47BB788FB629}" type="datetimeFigureOut">
              <a:rPr lang="tr-TR" smtClean="0"/>
              <a:pPr/>
              <a:t>24.10.2023</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12AF4C7B-93C8-4BDC-903B-690DA3F6AD9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C53F89E-0D1F-4AFE-98A0-47BB788FB629}" type="datetimeFigureOut">
              <a:rPr lang="tr-TR" smtClean="0"/>
              <a:pPr/>
              <a:t>24.10.2023</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2AF4C7B-93C8-4BDC-903B-690DA3F6AD98}"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142852"/>
            <a:ext cx="7986714" cy="2041529"/>
          </a:xfrm>
        </p:spPr>
        <p:txBody>
          <a:bodyPr>
            <a:normAutofit fontScale="90000"/>
          </a:bodyPr>
          <a:lstStyle/>
          <a:p>
            <a:pPr algn="ctr"/>
            <a:r>
              <a:rPr lang="tr-TR" b="1" dirty="0" smtClean="0">
                <a:solidFill>
                  <a:srgbClr val="FFFF00"/>
                </a:solidFill>
              </a:rPr>
              <a:t>TEKİRDAĞ ANADOLU LİSESİ</a:t>
            </a:r>
            <a:br>
              <a:rPr lang="tr-TR" b="1" dirty="0" smtClean="0">
                <a:solidFill>
                  <a:srgbClr val="FFFF00"/>
                </a:solidFill>
              </a:rPr>
            </a:br>
            <a:r>
              <a:rPr lang="tr-TR" b="1" dirty="0" smtClean="0">
                <a:solidFill>
                  <a:srgbClr val="FFFF00"/>
                </a:solidFill>
              </a:rPr>
              <a:t>&amp;</a:t>
            </a:r>
            <a:br>
              <a:rPr lang="tr-TR" b="1" dirty="0" smtClean="0">
                <a:solidFill>
                  <a:srgbClr val="FFFF00"/>
                </a:solidFill>
              </a:rPr>
            </a:br>
            <a:r>
              <a:rPr lang="tr-TR" b="1" dirty="0" smtClean="0">
                <a:solidFill>
                  <a:srgbClr val="FFFF00"/>
                </a:solidFill>
              </a:rPr>
              <a:t>AKÇAKALE ANADOLU LİSESİ</a:t>
            </a:r>
            <a:endParaRPr lang="tr-TR" b="1" dirty="0">
              <a:solidFill>
                <a:srgbClr val="FFFF00"/>
              </a:solidFill>
            </a:endParaRPr>
          </a:p>
        </p:txBody>
      </p:sp>
      <p:sp>
        <p:nvSpPr>
          <p:cNvPr id="3" name="2 Alt Başlık"/>
          <p:cNvSpPr>
            <a:spLocks noGrp="1"/>
          </p:cNvSpPr>
          <p:nvPr>
            <p:ph type="subTitle" idx="1"/>
          </p:nvPr>
        </p:nvSpPr>
        <p:spPr>
          <a:xfrm>
            <a:off x="1571604" y="2643182"/>
            <a:ext cx="6200796" cy="2995618"/>
          </a:xfrm>
        </p:spPr>
        <p:txBody>
          <a:bodyPr>
            <a:normAutofit fontScale="62500" lnSpcReduction="20000"/>
          </a:bodyPr>
          <a:lstStyle/>
          <a:p>
            <a:pPr lvl="0" algn="ctr"/>
            <a:r>
              <a:rPr lang="tr-TR" sz="7700"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1.</a:t>
            </a:r>
          </a:p>
          <a:p>
            <a:pPr lvl="0"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Ortak eylem planımız Ağustos ayı sonu itibariyle İl Milli Eğitim Müdürlüğüne  gönderildi.</a:t>
            </a:r>
          </a:p>
          <a:p>
            <a:pPr lvl="0" algn="ctr">
              <a:buFont typeface="Arial" charset="0"/>
              <a:buChar char="•"/>
            </a:pPr>
            <a:endPar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lvl="0" algn="ctr">
              <a:buFont typeface="Arial" charset="0"/>
              <a:buChar char="•"/>
            </a:pP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Ortak eylem planı kapsamında yapılacak faaliyetlerin bir sonraki eğitim-öğretim yılı için planlanacak faaliyetlere geri bildirim sağlaması için Ekim ayından itibaren yapılacak olan Online Zümre Toplantılarında alınan kararlar tutanak altına alınıp dosyalanacaktır.</a:t>
            </a:r>
          </a:p>
          <a:p>
            <a:pPr algn="ctr"/>
            <a:endParaRPr lang="tr-TR" b="1"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2714620"/>
            <a:ext cx="7929618" cy="3786182"/>
          </a:xfrm>
        </p:spPr>
        <p:txBody>
          <a:bodyPr>
            <a:normAutofit/>
          </a:bodyPr>
          <a:lstStyle/>
          <a:p>
            <a:pPr>
              <a:buNone/>
            </a:pPr>
            <a:endParaRPr lang="tr-TR" dirty="0" smtClean="0"/>
          </a:p>
          <a:p>
            <a:pPr algn="ctr">
              <a:buNone/>
            </a:pPr>
            <a:r>
              <a:rPr lang="tr-TR" sz="32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 </a:t>
            </a:r>
            <a:r>
              <a:rPr lang="tr-TR"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4.</a:t>
            </a:r>
          </a:p>
          <a:p>
            <a:pPr algn="ctr">
              <a:buNone/>
            </a:pPr>
            <a:r>
              <a:rPr lang="tr-T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Meslektaş öğrenmeleri (öğrenme ortaklıkları) planlamalarımız</a:t>
            </a:r>
            <a:endParaRPr lang="tr-TR"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Metin kutusu"/>
          <p:cNvSpPr txBox="1"/>
          <p:nvPr/>
        </p:nvSpPr>
        <p:spPr>
          <a:xfrm>
            <a:off x="1285852" y="785794"/>
            <a:ext cx="6286544" cy="1569660"/>
          </a:xfrm>
          <a:prstGeom prst="rect">
            <a:avLst/>
          </a:prstGeom>
          <a:noFill/>
        </p:spPr>
        <p:txBody>
          <a:bodyPr wrap="square" rtlCol="0">
            <a:sp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804184"/>
          </a:xfrm>
        </p:spPr>
        <p:txBody>
          <a:bodyPr>
            <a:normAutofit fontScale="90000"/>
          </a:bodyPr>
          <a:lstStyle/>
          <a:p>
            <a:pPr algn="ctr"/>
            <a:r>
              <a:rPr lang="tr-TR" sz="4400" b="1" dirty="0" smtClean="0">
                <a:solidFill>
                  <a:srgbClr val="FFFF00"/>
                </a:solidFill>
              </a:rPr>
              <a:t/>
            </a:r>
            <a:br>
              <a:rPr lang="tr-TR" sz="4400" b="1" dirty="0" smtClean="0">
                <a:solidFill>
                  <a:srgbClr val="FFFF00"/>
                </a:solidFill>
              </a:rPr>
            </a:br>
            <a:r>
              <a:rPr lang="tr-TR" sz="4400" b="1" dirty="0" smtClean="0">
                <a:solidFill>
                  <a:srgbClr val="FFFF00"/>
                </a:solidFill>
              </a:rPr>
              <a:t>TEKİRDAĞ ANADOLU LİSESİ</a:t>
            </a:r>
            <a:br>
              <a:rPr lang="tr-TR" sz="4400" b="1" dirty="0" smtClean="0">
                <a:solidFill>
                  <a:srgbClr val="FFFF00"/>
                </a:solidFill>
              </a:rPr>
            </a:br>
            <a:r>
              <a:rPr lang="tr-TR" sz="4400" b="1" dirty="0" smtClean="0">
                <a:solidFill>
                  <a:srgbClr val="FFFF00"/>
                </a:solidFill>
              </a:rPr>
              <a:t>&amp;</a:t>
            </a:r>
            <a:br>
              <a:rPr lang="tr-TR" sz="4400" b="1" dirty="0" smtClean="0">
                <a:solidFill>
                  <a:srgbClr val="FFFF00"/>
                </a:solidFill>
              </a:rPr>
            </a:br>
            <a:r>
              <a:rPr lang="tr-TR" sz="4400" b="1" dirty="0" smtClean="0">
                <a:solidFill>
                  <a:srgbClr val="FFFF00"/>
                </a:solidFill>
              </a:rPr>
              <a:t>AKÇAKALE ANADOLU LİSESİ</a:t>
            </a:r>
            <a:r>
              <a:rPr lang="tr-TR" sz="4400" dirty="0" smtClean="0"/>
              <a:t/>
            </a:r>
            <a:br>
              <a:rPr lang="tr-TR" sz="4400" dirty="0" smtClean="0"/>
            </a:br>
            <a:endParaRPr lang="tr-TR" dirty="0"/>
          </a:p>
        </p:txBody>
      </p:sp>
      <p:sp>
        <p:nvSpPr>
          <p:cNvPr id="3" name="2 İçerik Yer Tutucusu"/>
          <p:cNvSpPr>
            <a:spLocks noGrp="1"/>
          </p:cNvSpPr>
          <p:nvPr>
            <p:ph idx="1"/>
          </p:nvPr>
        </p:nvSpPr>
        <p:spPr>
          <a:xfrm>
            <a:off x="500034" y="2285992"/>
            <a:ext cx="8186766" cy="4168816"/>
          </a:xfrm>
        </p:spPr>
        <p:txBody>
          <a:bodyPr>
            <a:normAutofit lnSpcReduction="10000"/>
          </a:bodyPr>
          <a:lstStyle/>
          <a:p>
            <a:pPr algn="ctr">
              <a:buNone/>
            </a:pP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ÖĞRETMENLER ARASI KİTAP ONLINE  KRİTİĞİ TOPLANTISI</a:t>
            </a:r>
            <a:r>
              <a:rPr lang="tr-TR" dirty="0" smtClean="0"/>
              <a:t>	</a:t>
            </a:r>
            <a:br>
              <a:rPr lang="tr-TR" dirty="0" smtClean="0"/>
            </a:br>
            <a:r>
              <a:rPr lang="tr-TR" dirty="0" smtClean="0"/>
              <a:t/>
            </a:r>
            <a:br>
              <a:rPr lang="tr-TR" dirty="0" smtClean="0"/>
            </a:b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Uygulama: Her iki okuldan seçilen öğretmenler o ay içinde okumak için bir kitap belirleyecek, Ayın sonundaki son Çarşamba 16:00’da okunan kitabın kritiğinin yapıldığı bir toplantı gerçekleştirilecektir.</a:t>
            </a:r>
            <a:endParaRPr lang="tr-T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b="1" dirty="0" smtClean="0">
                <a:solidFill>
                  <a:srgbClr val="FFFF00"/>
                </a:solidFill>
              </a:rPr>
              <a:t/>
            </a:r>
            <a:br>
              <a:rPr lang="tr-TR" sz="4000" b="1" dirty="0" smtClean="0">
                <a:solidFill>
                  <a:srgbClr val="FFFF00"/>
                </a:solidFill>
              </a:rPr>
            </a:br>
            <a:r>
              <a:rPr lang="tr-TR" sz="4000" b="1" dirty="0" smtClean="0">
                <a:solidFill>
                  <a:srgbClr val="FFFF00"/>
                </a:solidFill>
              </a:rPr>
              <a:t/>
            </a:r>
            <a:br>
              <a:rPr lang="tr-TR" sz="4000" b="1" dirty="0" smtClean="0">
                <a:solidFill>
                  <a:srgbClr val="FFFF00"/>
                </a:solidFill>
              </a:rPr>
            </a:br>
            <a:r>
              <a:rPr lang="tr-TR" sz="4000" b="1" dirty="0" smtClean="0">
                <a:solidFill>
                  <a:srgbClr val="FFFF00"/>
                </a:solidFill>
              </a:rPr>
              <a:t>TEKİRDAĞ ANADOLU LİSESİ</a:t>
            </a:r>
            <a:br>
              <a:rPr lang="tr-TR" sz="4000" b="1" dirty="0" smtClean="0">
                <a:solidFill>
                  <a:srgbClr val="FFFF00"/>
                </a:solidFill>
              </a:rPr>
            </a:br>
            <a:r>
              <a:rPr lang="tr-TR" sz="4000" b="1" dirty="0" smtClean="0">
                <a:solidFill>
                  <a:srgbClr val="FFFF00"/>
                </a:solidFill>
              </a:rPr>
              <a:t>&amp;</a:t>
            </a:r>
            <a:br>
              <a:rPr lang="tr-TR" sz="4000" b="1" dirty="0" smtClean="0">
                <a:solidFill>
                  <a:srgbClr val="FFFF00"/>
                </a:solidFill>
              </a:rPr>
            </a:br>
            <a:r>
              <a:rPr lang="tr-TR" sz="4000" b="1" dirty="0" smtClean="0">
                <a:solidFill>
                  <a:srgbClr val="FFFF00"/>
                </a:solidFill>
              </a:rPr>
              <a:t>AKÇAKALE ANADOLU LİSESİ</a:t>
            </a:r>
            <a:br>
              <a:rPr lang="tr-TR" sz="4000" b="1" dirty="0" smtClean="0">
                <a:solidFill>
                  <a:srgbClr val="FFFF00"/>
                </a:solidFill>
              </a:rPr>
            </a:br>
            <a:r>
              <a:rPr lang="tr-TR" sz="4000" dirty="0" smtClean="0"/>
              <a:t/>
            </a:r>
            <a:br>
              <a:rPr lang="tr-TR" sz="4000" dirty="0" smtClean="0"/>
            </a:br>
            <a:endParaRPr lang="tr-TR" dirty="0"/>
          </a:p>
        </p:txBody>
      </p:sp>
      <p:sp>
        <p:nvSpPr>
          <p:cNvPr id="3" name="2 İçerik Yer Tutucusu"/>
          <p:cNvSpPr>
            <a:spLocks noGrp="1"/>
          </p:cNvSpPr>
          <p:nvPr>
            <p:ph idx="1"/>
          </p:nvPr>
        </p:nvSpPr>
        <p:spPr>
          <a:xfrm>
            <a:off x="457200" y="3071810"/>
            <a:ext cx="8229600" cy="3382998"/>
          </a:xfrm>
        </p:spPr>
        <p:txBody>
          <a:bodyPr/>
          <a:lstStyle/>
          <a:p>
            <a:pPr>
              <a:buNone/>
            </a:pP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Kurulan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Whatsapp</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ve mail gruplarından ortak paylaşımlar yapılacaktır.</a:t>
            </a:r>
          </a:p>
          <a:p>
            <a:pPr>
              <a:buNone/>
            </a:pP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Zoom</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ve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Teams</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üzerinden online ortak dersler yapılacaktır.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b="1" dirty="0" smtClean="0">
                <a:solidFill>
                  <a:srgbClr val="FFFF00"/>
                </a:solidFill>
              </a:rPr>
              <a:t/>
            </a:r>
            <a:br>
              <a:rPr lang="tr-TR" sz="4000" b="1" dirty="0" smtClean="0">
                <a:solidFill>
                  <a:srgbClr val="FFFF00"/>
                </a:solidFill>
              </a:rPr>
            </a:br>
            <a:r>
              <a:rPr lang="tr-TR" sz="3600" b="1" dirty="0" smtClean="0">
                <a:solidFill>
                  <a:srgbClr val="FFFF00"/>
                </a:solidFill>
              </a:rPr>
              <a:t>TEKİRDAĞ ANADOLU LİSESİ</a:t>
            </a:r>
            <a:br>
              <a:rPr lang="tr-TR" sz="3600" b="1" dirty="0" smtClean="0">
                <a:solidFill>
                  <a:srgbClr val="FFFF00"/>
                </a:solidFill>
              </a:rPr>
            </a:br>
            <a:r>
              <a:rPr lang="tr-TR" sz="3600" b="1" dirty="0" smtClean="0">
                <a:solidFill>
                  <a:srgbClr val="FFFF00"/>
                </a:solidFill>
              </a:rPr>
              <a:t>&amp;</a:t>
            </a:r>
            <a:br>
              <a:rPr lang="tr-TR" sz="3600" b="1" dirty="0" smtClean="0">
                <a:solidFill>
                  <a:srgbClr val="FFFF00"/>
                </a:solidFill>
              </a:rPr>
            </a:br>
            <a:r>
              <a:rPr lang="tr-TR" sz="3600" b="1" dirty="0" smtClean="0">
                <a:solidFill>
                  <a:srgbClr val="FFFF00"/>
                </a:solidFill>
              </a:rPr>
              <a:t>AKÇAKALE ANADOLU LİSESİ</a:t>
            </a:r>
            <a:r>
              <a:rPr lang="tr-TR" sz="4000" dirty="0" smtClean="0"/>
              <a:t/>
            </a:r>
            <a:br>
              <a:rPr lang="tr-TR" sz="4000" dirty="0" smtClean="0"/>
            </a:br>
            <a:endParaRPr lang="tr-TR" dirty="0"/>
          </a:p>
        </p:txBody>
      </p:sp>
      <p:sp>
        <p:nvSpPr>
          <p:cNvPr id="3" name="2 İçerik Yer Tutucusu"/>
          <p:cNvSpPr>
            <a:spLocks noGrp="1"/>
          </p:cNvSpPr>
          <p:nvPr>
            <p:ph idx="1"/>
          </p:nvPr>
        </p:nvSpPr>
        <p:spPr/>
        <p:txBody>
          <a:bodyPr>
            <a:normAutofit fontScale="92500" lnSpcReduction="10000"/>
          </a:bodyPr>
          <a:lstStyle/>
          <a:p>
            <a:pPr algn="ctr">
              <a:buNone/>
            </a:pPr>
            <a:r>
              <a:rPr lang="tr-TR"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5.</a:t>
            </a:r>
          </a:p>
          <a:p>
            <a:pPr algn="ctr">
              <a:buNone/>
            </a:pPr>
            <a:r>
              <a:rPr lang="tr-TR" sz="4400" b="1" dirty="0" err="1"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YKS’ye</a:t>
            </a:r>
            <a:r>
              <a:rPr lang="tr-TR"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 yönelik planlamalarımız </a:t>
            </a:r>
          </a:p>
          <a:p>
            <a:pPr algn="ctr"/>
            <a:r>
              <a:rPr lang="tr-TR" sz="4400" b="1" dirty="0" smtClean="0"/>
              <a:t>YKS sonuçları ve analizleri yapılarak bir önceki yıl olumlu sonuç veren uygulamalara devam edilecektir.</a:t>
            </a:r>
            <a:endParaRPr lang="tr-TR" sz="4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a:xfrm>
            <a:off x="457200" y="2500306"/>
            <a:ext cx="8229600" cy="2786082"/>
          </a:xfrm>
        </p:spPr>
        <p:txBody>
          <a:bodyPr>
            <a:normAutofit fontScale="85000" lnSpcReduction="20000"/>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 sınıflarda “Koçluk Sistemi” uygulamasına iki okulda da devam edilecektir. Koç öğretmenler sorumlu oldukları öğrencilerin takiplerini düzenli olarak yapacaklardır.</a:t>
            </a:r>
          </a:p>
          <a:p>
            <a:pPr algn="ctr"/>
            <a:endPar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OGM materyal ve Akademik Destekten hazırlanan sorularla her ay en az bir adet ortak deneme sınavları yapılacaktır.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p:txBody>
          <a:bodyPr>
            <a:normAutofit/>
          </a:bodyPr>
          <a:lstStyle/>
          <a:p>
            <a:pPr algn="ctr">
              <a:buNone/>
            </a:pPr>
            <a:r>
              <a:rPr lang="tr-TR" sz="2800" dirty="0" smtClean="0"/>
              <a:t> </a:t>
            </a:r>
            <a:r>
              <a:rPr lang="tr-TR" sz="4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6.</a:t>
            </a:r>
          </a:p>
          <a:p>
            <a:pPr algn="ctr">
              <a:buNone/>
            </a:pPr>
            <a:endParaRPr lang="tr-TR" sz="4000" dirty="0" smtClean="0">
              <a:solidFill>
                <a:srgbClr val="FFFF00"/>
              </a:solidFill>
            </a:endParaRPr>
          </a:p>
          <a:p>
            <a:pPr algn="ctr">
              <a:buNone/>
            </a:pPr>
            <a:r>
              <a:rPr lang="tr-TR" sz="2800" dirty="0" smtClean="0"/>
              <a:t>    </a:t>
            </a: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Bakanlığımız yardımcı kaynaklar ve OGM Materyal dijital kaynaklarının kullanımına yönelik planlamalarımız:</a:t>
            </a:r>
            <a:endParaRPr lang="tr-T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84" y="-2143164"/>
            <a:ext cx="9644130" cy="9001164"/>
          </a:xfrm>
        </p:spPr>
        <p:txBody>
          <a:bodyPr>
            <a:normAutofit fontScale="90000"/>
          </a:bodyPr>
          <a:lstStyle/>
          <a:p>
            <a:pPr algn="ct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solidFill>
                  <a:schemeClr val="tx1"/>
                </a:solidFill>
              </a:rPr>
              <a:t>“</a:t>
            </a:r>
            <a:r>
              <a:rPr lang="tr-TR" sz="4000" b="1" dirty="0" err="1" smtClean="0">
                <a:solidFill>
                  <a:schemeClr val="tx1"/>
                </a:solidFill>
              </a:rPr>
              <a:t>OgmMateryal</a:t>
            </a:r>
            <a:r>
              <a:rPr lang="tr-TR" sz="4000" b="1" dirty="0" smtClean="0">
                <a:solidFill>
                  <a:schemeClr val="tx1"/>
                </a:solidFill>
              </a:rPr>
              <a:t>” ve “</a:t>
            </a:r>
            <a:r>
              <a:rPr lang="tr-TR" sz="4000" b="1" dirty="0" err="1" smtClean="0">
                <a:solidFill>
                  <a:schemeClr val="tx1"/>
                </a:solidFill>
              </a:rPr>
              <a:t>yardimcikaynaklar</a:t>
            </a:r>
            <a:r>
              <a:rPr lang="tr-TR" sz="4000" b="1" dirty="0" smtClean="0">
                <a:solidFill>
                  <a:schemeClr val="tx1"/>
                </a:solidFill>
              </a:rPr>
              <a:t>.</a:t>
            </a:r>
            <a:r>
              <a:rPr lang="tr-TR" sz="4000" b="1" dirty="0" err="1" smtClean="0">
                <a:solidFill>
                  <a:schemeClr val="tx1"/>
                </a:solidFill>
              </a:rPr>
              <a:t>meb</a:t>
            </a:r>
            <a:r>
              <a:rPr lang="tr-TR" sz="4000" b="1" dirty="0" smtClean="0">
                <a:solidFill>
                  <a:schemeClr val="tx1"/>
                </a:solidFill>
              </a:rPr>
              <a:t>.gov.</a:t>
            </a:r>
            <a:r>
              <a:rPr lang="tr-TR" sz="4000" b="1" dirty="0" err="1" smtClean="0">
                <a:solidFill>
                  <a:schemeClr val="tx1"/>
                </a:solidFill>
              </a:rPr>
              <a:t>tr”nin</a:t>
            </a:r>
            <a:r>
              <a:rPr lang="tr-TR" sz="4000" b="1" dirty="0" smtClean="0">
                <a:solidFill>
                  <a:schemeClr val="tx1"/>
                </a:solidFill>
              </a:rPr>
              <a:t> okulumuzda kullanımını arttırmak için </a:t>
            </a:r>
            <a:br>
              <a:rPr lang="tr-TR" sz="4000" b="1" dirty="0" smtClean="0">
                <a:solidFill>
                  <a:schemeClr val="tx1"/>
                </a:solidFill>
              </a:rPr>
            </a:br>
            <a:r>
              <a:rPr lang="tr-TR" sz="4000" b="1" dirty="0" smtClean="0">
                <a:solidFill>
                  <a:schemeClr val="tx1"/>
                </a:solidFill>
              </a:rPr>
              <a:t>öncelikle </a:t>
            </a:r>
            <a:r>
              <a:rPr lang="tr-TR" sz="4000" dirty="0" smtClean="0">
                <a:solidFill>
                  <a:schemeClr val="tx1"/>
                </a:solidFill>
              </a:rPr>
              <a:t/>
            </a:r>
            <a:br>
              <a:rPr lang="tr-TR" sz="4000" dirty="0" smtClean="0">
                <a:solidFill>
                  <a:schemeClr val="tx1"/>
                </a:solidFill>
              </a:rPr>
            </a:br>
            <a:r>
              <a:rPr lang="tr-TR" sz="4000" dirty="0" smtClean="0">
                <a:solidFill>
                  <a:schemeClr val="tx1"/>
                </a:solidFill>
              </a:rPr>
              <a:t>*Hazırladığımız tüm </a:t>
            </a:r>
            <a:r>
              <a:rPr lang="tr-TR" sz="4000" b="1" dirty="0" smtClean="0">
                <a:solidFill>
                  <a:schemeClr val="tx1"/>
                </a:solidFill>
              </a:rPr>
              <a:t>KTT </a:t>
            </a:r>
            <a:r>
              <a:rPr lang="tr-TR" sz="4000" dirty="0" err="1" smtClean="0">
                <a:solidFill>
                  <a:schemeClr val="tx1"/>
                </a:solidFill>
              </a:rPr>
              <a:t>lerin</a:t>
            </a:r>
            <a:r>
              <a:rPr lang="tr-TR" sz="4000" dirty="0" smtClean="0">
                <a:solidFill>
                  <a:schemeClr val="tx1"/>
                </a:solidFill>
              </a:rPr>
              <a:t> soruları bu platformlardan seçilmiştir. </a:t>
            </a:r>
            <a:br>
              <a:rPr lang="tr-TR" sz="4000" dirty="0" smtClean="0">
                <a:solidFill>
                  <a:schemeClr val="tx1"/>
                </a:solidFill>
              </a:rPr>
            </a:br>
            <a:r>
              <a:rPr lang="tr-TR" sz="4000" dirty="0" smtClean="0">
                <a:solidFill>
                  <a:schemeClr val="tx1"/>
                </a:solidFill>
              </a:rPr>
              <a:t>*Okulumuzda yapılan yazılı sınavlarda bu platformların sorularına yer verilerek öğrencilerin motivasyonu sağlanacaktır.</a:t>
            </a:r>
            <a:br>
              <a:rPr lang="tr-TR" sz="4000" dirty="0" smtClean="0">
                <a:solidFill>
                  <a:schemeClr val="tx1"/>
                </a:solidFill>
              </a:rPr>
            </a:br>
            <a:r>
              <a:rPr lang="tr-TR" sz="4000" dirty="0" smtClean="0">
                <a:solidFill>
                  <a:schemeClr val="tx1"/>
                </a:solidFill>
              </a:rPr>
              <a:t>*Verilen proje ve ödevlerde öğrencilerin söz konusu platformlara yönlendirmesi yapılacaktır.</a:t>
            </a:r>
            <a:r>
              <a:rPr lang="tr-TR" dirty="0" smtClean="0"/>
              <a:t/>
            </a:r>
            <a:br>
              <a:rPr lang="tr-TR" dirty="0" smtClean="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p:txBody>
          <a:bodyPr/>
          <a:lstStyle/>
          <a:p>
            <a:pPr algn="ctr"/>
            <a:endPar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Bakanlık tarafından dağıtılan kaynak kitapların derslerde ve verilecek proje ve performans ödevleriyle işlenmesi sağlanacak, sonuçları performans notuna etki edecektir.</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Yapılacak olan Veli-Öğrenci-Öğretmen anketleriyle Kaynak kitapların işlerliği tespit edilecektir.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857364"/>
            <a:ext cx="8229600" cy="857256"/>
          </a:xfrm>
        </p:spPr>
        <p:txBody>
          <a:bodyPr>
            <a:normAutofit fontScale="90000"/>
          </a:bodyPr>
          <a:lstStyle/>
          <a:p>
            <a:pPr algn="ctr"/>
            <a:r>
              <a:rPr lang="tr-TR" b="1" dirty="0" smtClean="0"/>
              <a:t/>
            </a:r>
            <a:br>
              <a:rPr lang="tr-TR" b="1" dirty="0" smtClean="0"/>
            </a:b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7.</a:t>
            </a:r>
            <a:r>
              <a:rPr lang="tr-TR" b="1" dirty="0" smtClean="0"/>
              <a:t/>
            </a:r>
            <a:br>
              <a:rPr lang="tr-TR" b="1" dirty="0" smtClean="0"/>
            </a:b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DESTEKLEME VE YETİŞTİRME KURSLARI</a:t>
            </a:r>
            <a:endParaRPr lang="tr-TR" b="1" dirty="0">
              <a:solidFill>
                <a:srgbClr val="FFFF00"/>
              </a:solidFill>
            </a:endParaRPr>
          </a:p>
        </p:txBody>
      </p:sp>
      <p:sp>
        <p:nvSpPr>
          <p:cNvPr id="3" name="2 İçerik Yer Tutucusu"/>
          <p:cNvSpPr>
            <a:spLocks noGrp="1"/>
          </p:cNvSpPr>
          <p:nvPr>
            <p:ph idx="1"/>
          </p:nvPr>
        </p:nvSpPr>
        <p:spPr>
          <a:xfrm>
            <a:off x="457200" y="3571876"/>
            <a:ext cx="8229600" cy="2882932"/>
          </a:xfrm>
        </p:spPr>
        <p:txBody>
          <a:bodyPr>
            <a:normAutofit fontScale="77500" lnSpcReduction="20000"/>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Kurs öğretmenleri düzenli olarak kendi hazırladıkları özgün kaynak ve yaprak testlerle konu anlatımı yapılacak, ardından deneme sınavlarıyla öğrencilerin durumu tespit edilerek öğrenci ve aile ile paylaşılacaktır.</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Yalnızca okul kursuna katılıp herhangi bir özel öğretim kurumuna devam etmeyen öğrencilerin başarısı öğrencilerle paylaşılarak Destekleme ve Yetiştirme Kurslarına ilgi arttırılacaktır.</a:t>
            </a:r>
          </a:p>
          <a:p>
            <a:endParaRPr lang="tr-TR" dirty="0"/>
          </a:p>
        </p:txBody>
      </p:sp>
      <p:sp>
        <p:nvSpPr>
          <p:cNvPr id="4" name="3 Metin kutusu"/>
          <p:cNvSpPr txBox="1"/>
          <p:nvPr/>
        </p:nvSpPr>
        <p:spPr>
          <a:xfrm>
            <a:off x="1142976" y="285728"/>
            <a:ext cx="7000924" cy="1569660"/>
          </a:xfrm>
          <a:prstGeom prst="rect">
            <a:avLst/>
          </a:prstGeom>
          <a:noFill/>
        </p:spPr>
        <p:txBody>
          <a:bodyPr wrap="square" rtlCol="0">
            <a:sp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a:xfrm>
            <a:off x="457200" y="2071678"/>
            <a:ext cx="8229600" cy="4383130"/>
          </a:xfrm>
        </p:spPr>
        <p:txBody>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2022-2023 Eğitim Öğretim yılında Destekleme ve Yetiştirme kursları öncesinde tüm sınıflar dolaşılacak ve yapılması planlanan etkinlikler tek tek anlatılacaktır. </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 ve Velilerle toplantılar yapılarak planlar açıklanacak, paydaşlar da sürece dahil edilecektir.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28662" y="714356"/>
            <a:ext cx="7772400" cy="1470025"/>
          </a:xfrm>
        </p:spPr>
        <p:txBody>
          <a:bodyPr>
            <a:normAutofit fontScale="90000"/>
          </a:bodyPr>
          <a:lstStyle/>
          <a:p>
            <a:r>
              <a:rPr lang="tr-TR" b="1" dirty="0" smtClean="0">
                <a:solidFill>
                  <a:srgbClr val="FFFF00"/>
                </a:solidFill>
              </a:rPr>
              <a:t>TEKİRDAĞ ANADOLU LİSESİ</a:t>
            </a:r>
            <a:br>
              <a:rPr lang="tr-TR" b="1" dirty="0" smtClean="0">
                <a:solidFill>
                  <a:srgbClr val="FFFF00"/>
                </a:solidFill>
              </a:rPr>
            </a:br>
            <a:r>
              <a:rPr lang="tr-TR" b="1" dirty="0" smtClean="0">
                <a:solidFill>
                  <a:srgbClr val="FFFF00"/>
                </a:solidFill>
              </a:rPr>
              <a:t>&amp;</a:t>
            </a:r>
            <a:br>
              <a:rPr lang="tr-TR" b="1" dirty="0" smtClean="0">
                <a:solidFill>
                  <a:srgbClr val="FFFF00"/>
                </a:solidFill>
              </a:rPr>
            </a:br>
            <a:r>
              <a:rPr lang="tr-TR" b="1" dirty="0" smtClean="0">
                <a:solidFill>
                  <a:srgbClr val="FFFF00"/>
                </a:solidFill>
              </a:rPr>
              <a:t>AKÇAKALE ANADOLU LİSESİ</a:t>
            </a:r>
            <a:endParaRPr lang="tr-TR" b="1" dirty="0"/>
          </a:p>
        </p:txBody>
      </p:sp>
      <p:sp>
        <p:nvSpPr>
          <p:cNvPr id="3" name="2 Alt Başlık"/>
          <p:cNvSpPr>
            <a:spLocks noGrp="1"/>
          </p:cNvSpPr>
          <p:nvPr>
            <p:ph type="subTitle" idx="1"/>
          </p:nvPr>
        </p:nvSpPr>
        <p:spPr>
          <a:xfrm>
            <a:off x="1571604" y="2643182"/>
            <a:ext cx="6200796" cy="2995618"/>
          </a:xfrm>
        </p:spPr>
        <p:txBody>
          <a:bodyPr>
            <a:normAutofit/>
          </a:bodyPr>
          <a:lstStyle/>
          <a:p>
            <a:pPr algn="ctr"/>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p>
          <a:p>
            <a:pPr algn="ctr"/>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KAYIPLARINI GİDERMEYE YÖNELİK YAPILAN VE YAPILMASI PLANLANAN ÇALIŞMALAR</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
            </a:r>
            <a:br>
              <a:rPr lang="tr-TR" sz="3200" b="1" dirty="0" smtClean="0">
                <a:solidFill>
                  <a:srgbClr val="FFFF00"/>
                </a:solidFill>
              </a:rPr>
            </a:b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a:xfrm>
            <a:off x="457200" y="2500306"/>
            <a:ext cx="8229600" cy="3954502"/>
          </a:xfrm>
        </p:spPr>
        <p:txBody>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2022-2023 Eğitim Öğretim yılında hedefimiz Sayısalda en az 3, eşit Ağırlıktan da en az 1 sınıf oluşturmak, özgün kaynaklar,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Eba</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Akademik Destek ve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OgmMateryal</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gibi platformlardan faydalanarak Kursa katılan öğrencilerin başarısını en üst seviyeye taşımaktır.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p:txBody>
          <a:bodyPr>
            <a:normAutofit lnSpcReduction="10000"/>
          </a:bodyPr>
          <a:lstStyle/>
          <a:p>
            <a:pPr algn="ctr">
              <a:buNone/>
            </a:pPr>
            <a:r>
              <a:rPr lang="tr-TR"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8.</a:t>
            </a:r>
          </a:p>
          <a:p>
            <a:pPr algn="ctr">
              <a:buNone/>
            </a:pPr>
            <a:r>
              <a:rPr lang="tr-TR"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“DYK Yaz Dönemi” ve “Yaz Okulu” Çalışmaları konusunda görüş, öneri ve planlamalarımız.</a:t>
            </a:r>
          </a:p>
          <a:p>
            <a:pPr algn="ctr">
              <a:buNone/>
            </a:pPr>
            <a:r>
              <a:rPr lang="tr-T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Yaz Okulu ve Kurslarında ortak dersler planlanacak ve düzenli sınavlarla değerlendirmesi yapılacaktır.</a:t>
            </a:r>
          </a:p>
          <a:p>
            <a:pPr algn="ctr">
              <a:buNone/>
            </a:pPr>
            <a:endParaRPr lang="tr-TR" sz="36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p:txBody>
          <a:bodyPr/>
          <a:lstStyle/>
          <a:p>
            <a:pPr algn="ctr">
              <a:buNone/>
            </a:pPr>
            <a:r>
              <a:rPr lang="tr-TR" sz="4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9.</a:t>
            </a:r>
          </a:p>
        </p:txBody>
      </p:sp>
      <p:sp>
        <p:nvSpPr>
          <p:cNvPr id="5" name="4 Dikdörtgen"/>
          <p:cNvSpPr/>
          <p:nvPr/>
        </p:nvSpPr>
        <p:spPr>
          <a:xfrm>
            <a:off x="285720" y="2571744"/>
            <a:ext cx="8215370" cy="3354765"/>
          </a:xfrm>
          <a:prstGeom prst="rect">
            <a:avLst/>
          </a:prstGeom>
        </p:spPr>
        <p:txBody>
          <a:bodyPr wrap="square">
            <a:spAutoFit/>
          </a:bodyPr>
          <a:lstStyle/>
          <a:p>
            <a:pPr algn="ctr"/>
            <a:r>
              <a:rPr lang="tr-TR"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Proje Çalışmaları planlamalarımız:</a:t>
            </a:r>
          </a:p>
          <a:p>
            <a:pPr algn="ctr"/>
            <a:endParaRPr lang="tr-T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Ortak Sosyal Sorumluluk etkinlikleri düzenlenecektir. Okulumuzun yürüttüğü Sıfır Atık projesi ortaklaşa yürütülecektir.</a:t>
            </a:r>
          </a:p>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Kalkınma ajanslarıyla görüşmeler yapılarak okullarımıza uygun projeler belirlenecektir.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p:txBody>
          <a:bodyPr>
            <a:normAutofit fontScale="77500" lnSpcReduction="20000"/>
          </a:bodyPr>
          <a:lstStyle/>
          <a:p>
            <a:pPr algn="ctr">
              <a:buNone/>
            </a:pP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10.</a:t>
            </a:r>
          </a:p>
          <a:p>
            <a:pPr algn="ct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Sosyal Etkinlik ve </a:t>
            </a:r>
            <a:r>
              <a:rPr lang="tr-TR" b="1" dirty="0" err="1"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Klüp</a:t>
            </a: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 çalışmaları planlamalarımız</a:t>
            </a:r>
          </a:p>
          <a:p>
            <a:pPr algn="ctr">
              <a:buNone/>
            </a:pPr>
            <a:endPar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MÜNAZARA YARIŞMASI</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Uygulama: Her iki okul öğrencileri arasından seçilen öğrencilere ayın başında belirli bir konunun iki zıt yönü verilecek, Verilen tezle ilgili seçilen öğrenciler ay boyunca çalışma yapacaklar. Ay sonunda öğrenciler online olarak münazara sunumlarını gerçekleştireceklerdir. İki okul öğretmenleri arasından seçilen jüri öğrencilerin performanslarını değerlendirip   kazanan belirlenecektir.</a:t>
            </a:r>
          </a:p>
          <a:p>
            <a:pPr algn="ctr"/>
            <a:endParaRPr lang="tr-TR"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
        <p:nvSpPr>
          <p:cNvPr id="3" name="2 İçerik Yer Tutucusu"/>
          <p:cNvSpPr>
            <a:spLocks noGrp="1"/>
          </p:cNvSpPr>
          <p:nvPr>
            <p:ph idx="1"/>
          </p:nvPr>
        </p:nvSpPr>
        <p:spPr/>
        <p:txBody>
          <a:bodyPr>
            <a:normAutofit fontScale="92500"/>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MEKTUP ARKADAŞLIĞI</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Uygulama: Mektup arkadaşlığı gibi nostaljik bir faaliyetle öğrencilerimiz arasında etkileşim yaratmak amacıyla her iki okuldan belirlenen gönüllü öğrenciler arasında mektuplaşma yoluyla mektup arkadaşlığı geliştirilecektir. Öğretmenler etkinliğin başarıya ulaşması için mektup yazımında ve gönderiminde öğrencilere kılavuzluk edeceklerdir.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11.</a:t>
            </a:r>
          </a:p>
          <a:p>
            <a:pPr algn="ct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Sınai ve Fikri Mülkiyet Hakkı (Patent/ Faydalı Model/ Marka, Tasarım ve Tescil - P/FM/M/T/T) çalışmalarına yönelik </a:t>
            </a:r>
            <a:r>
              <a:rPr lang="tr-TR" b="1" dirty="0" err="1"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panlamalarımız</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 konu başlığı altındaki çalışmalarımız Aralık ayı içerisinde planlanacaktır.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12.</a:t>
            </a:r>
          </a:p>
          <a:p>
            <a:pPr algn="ctr">
              <a:buNone/>
            </a:pP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Eğitimde iyi örnekler web sitesinin kullanımı yönünde planlamalarımız:</a:t>
            </a:r>
          </a:p>
          <a:p>
            <a:pPr algn="ctr">
              <a:buNone/>
            </a:pP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Site Linki gruplardan paylaşılarak Ocak ayı içerisinde ortak konular belirlenecek ve ikinci dönemde uygulamasına geçilecektir.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ctr">
              <a:buNone/>
            </a:pP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13.</a:t>
            </a:r>
          </a:p>
          <a:p>
            <a:pPr algn="ctr"/>
            <a:r>
              <a:rPr lang="tr-TR"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Okul ortaklığının görünürlüğü ile ilgili planlamalarımız:</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Okullarımızın internet sitelerine “Ortak Okul” butonu konulmuş ve Okullarımızın tanıtımlarını içeren metin ve görseller eklenmiş, öğrenci gruplarından paylaşılan linklerle öğrenciler konu ile ilgili bilgilendirilmiştir. Bu sekmenin içeriği her ay görsellerle güncellenecektir.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1 Başlık"/>
          <p:cNvSpPr>
            <a:spLocks noGrp="1"/>
          </p:cNvSpPr>
          <p:nvPr>
            <p:ph type="title"/>
          </p:nvPr>
        </p:nvSpPr>
        <p:spPr/>
        <p:txBody>
          <a:bodyPr>
            <a:noAutofit/>
          </a:bodyPr>
          <a:lstStyle/>
          <a:p>
            <a:pPr algn="ctr"/>
            <a:r>
              <a:rPr lang="tr-TR" sz="3200" b="1" dirty="0" smtClean="0">
                <a:solidFill>
                  <a:srgbClr val="FFFF00"/>
                </a:solidFill>
              </a:rPr>
              <a:t>TEKİRDAĞ ANADOLU LİSESİ</a:t>
            </a:r>
            <a:br>
              <a:rPr lang="tr-TR" sz="3200" b="1" dirty="0" smtClean="0">
                <a:solidFill>
                  <a:srgbClr val="FFFF00"/>
                </a:solidFill>
              </a:rPr>
            </a:br>
            <a:r>
              <a:rPr lang="tr-TR" sz="3200" b="1" dirty="0" smtClean="0">
                <a:solidFill>
                  <a:srgbClr val="FFFF00"/>
                </a:solidFill>
              </a:rPr>
              <a:t>&amp;</a:t>
            </a:r>
            <a:br>
              <a:rPr lang="tr-TR" sz="3200" b="1" dirty="0" smtClean="0">
                <a:solidFill>
                  <a:srgbClr val="FFFF00"/>
                </a:solidFill>
              </a:rPr>
            </a:br>
            <a:r>
              <a:rPr lang="tr-TR" sz="3200" b="1" dirty="0" smtClean="0">
                <a:solidFill>
                  <a:srgbClr val="FFFF00"/>
                </a:solidFill>
              </a:rPr>
              <a:t>AKÇAKALE ANADOLU LİSESİ</a:t>
            </a:r>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329642" cy="6376216"/>
          </a:xfrm>
        </p:spPr>
        <p:txBody>
          <a:bodyPr>
            <a:normAutofit/>
          </a:bodyPr>
          <a:lstStyle/>
          <a:p>
            <a:pPr algn="ctr"/>
            <a:r>
              <a:rPr lang="tr-TR" sz="3200" dirty="0" smtClean="0">
                <a:solidFill>
                  <a:srgbClr val="FFFF00"/>
                </a:solidFill>
              </a:rPr>
              <a:t>Okulumuz Sınav puanına göre birbirine çok yakın başarı yüzdelerinden öğrenci aldığı için Düzey Belirleme Sınavları yerine tüm sınıf seviyelerinde, soruları okullarımızın öğretmenleri tarafından hazırlanacak olan, Dizgisi ve uygulaması </a:t>
            </a:r>
            <a:r>
              <a:rPr lang="tr-TR" sz="3200" b="1" dirty="0" smtClean="0">
                <a:solidFill>
                  <a:srgbClr val="002060"/>
                </a:solidFill>
              </a:rPr>
              <a:t>Ölçme ve Değerlendirme Birimimizce </a:t>
            </a:r>
            <a:r>
              <a:rPr lang="tr-TR" sz="3200" dirty="0" smtClean="0">
                <a:solidFill>
                  <a:srgbClr val="FFFF00"/>
                </a:solidFill>
              </a:rPr>
              <a:t>yapılacak </a:t>
            </a:r>
            <a:r>
              <a:rPr lang="tr-TR" sz="3200" dirty="0" smtClean="0">
                <a:solidFill>
                  <a:srgbClr val="FF0000"/>
                </a:solidFill>
              </a:rPr>
              <a:t>Konu Tarama Testleri 1. Dönem 2, 2. Dönem 2 adet şeklinde </a:t>
            </a:r>
            <a:r>
              <a:rPr lang="tr-TR" sz="3200" dirty="0" smtClean="0">
                <a:solidFill>
                  <a:srgbClr val="FFFF00"/>
                </a:solidFill>
              </a:rPr>
              <a:t>uygulanacaktır</a:t>
            </a:r>
            <a:r>
              <a:rPr lang="tr-TR" sz="3200" dirty="0" smtClean="0">
                <a:solidFill>
                  <a:srgbClr val="FF0000"/>
                </a:solidFill>
              </a:rPr>
              <a:t>.</a:t>
            </a:r>
            <a:endParaRPr lang="tr-TR" sz="32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çerik Yer Tutucusu" descr="q.jpg"/>
          <p:cNvPicPr>
            <a:picLocks noGrp="1" noChangeAspect="1"/>
          </p:cNvPicPr>
          <p:nvPr>
            <p:ph idx="1"/>
          </p:nvPr>
        </p:nvPicPr>
        <p:blipFill>
          <a:blip r:embed="rId2" cstate="print"/>
          <a:stretch>
            <a:fillRect/>
          </a:stretch>
        </p:blipFill>
        <p:spPr>
          <a:xfrm>
            <a:off x="214282" y="142875"/>
            <a:ext cx="2873854" cy="3143249"/>
          </a:xfrm>
        </p:spPr>
      </p:pic>
      <p:pic>
        <p:nvPicPr>
          <p:cNvPr id="13" name="12 Resim" descr="q1.jpg"/>
          <p:cNvPicPr>
            <a:picLocks noChangeAspect="1"/>
          </p:cNvPicPr>
          <p:nvPr/>
        </p:nvPicPr>
        <p:blipFill>
          <a:blip r:embed="rId3" cstate="print"/>
          <a:stretch>
            <a:fillRect/>
          </a:stretch>
        </p:blipFill>
        <p:spPr>
          <a:xfrm>
            <a:off x="6215074" y="0"/>
            <a:ext cx="2928926" cy="3238480"/>
          </a:xfrm>
          <a:prstGeom prst="rect">
            <a:avLst/>
          </a:prstGeom>
        </p:spPr>
      </p:pic>
      <p:pic>
        <p:nvPicPr>
          <p:cNvPr id="14" name="13 Resim" descr="q2.jpg"/>
          <p:cNvPicPr>
            <a:picLocks noChangeAspect="1"/>
          </p:cNvPicPr>
          <p:nvPr/>
        </p:nvPicPr>
        <p:blipFill>
          <a:blip r:embed="rId4"/>
          <a:stretch>
            <a:fillRect/>
          </a:stretch>
        </p:blipFill>
        <p:spPr>
          <a:xfrm rot="10800000">
            <a:off x="0" y="3714752"/>
            <a:ext cx="3143240" cy="3143248"/>
          </a:xfrm>
          <a:prstGeom prst="rect">
            <a:avLst/>
          </a:prstGeom>
        </p:spPr>
      </p:pic>
      <p:pic>
        <p:nvPicPr>
          <p:cNvPr id="15" name="14 Resim" descr="qq.jpg"/>
          <p:cNvPicPr>
            <a:picLocks noChangeAspect="1"/>
          </p:cNvPicPr>
          <p:nvPr/>
        </p:nvPicPr>
        <p:blipFill>
          <a:blip r:embed="rId5" cstate="print"/>
          <a:stretch>
            <a:fillRect/>
          </a:stretch>
        </p:blipFill>
        <p:spPr>
          <a:xfrm>
            <a:off x="3250397" y="0"/>
            <a:ext cx="2464593" cy="3286124"/>
          </a:xfrm>
          <a:prstGeom prst="rect">
            <a:avLst/>
          </a:prstGeom>
        </p:spPr>
      </p:pic>
      <p:pic>
        <p:nvPicPr>
          <p:cNvPr id="16" name="15 Resim" descr="qqq.jpg"/>
          <p:cNvPicPr>
            <a:picLocks noChangeAspect="1"/>
          </p:cNvPicPr>
          <p:nvPr/>
        </p:nvPicPr>
        <p:blipFill>
          <a:blip r:embed="rId6"/>
          <a:stretch>
            <a:fillRect/>
          </a:stretch>
        </p:blipFill>
        <p:spPr>
          <a:xfrm rot="16200000">
            <a:off x="2643772" y="3858201"/>
            <a:ext cx="3143248" cy="2856349"/>
          </a:xfrm>
          <a:prstGeom prst="rect">
            <a:avLst/>
          </a:prstGeom>
        </p:spPr>
      </p:pic>
      <p:pic>
        <p:nvPicPr>
          <p:cNvPr id="17" name="16 Resim" descr="qqqq.jpg"/>
          <p:cNvPicPr>
            <a:picLocks noChangeAspect="1"/>
          </p:cNvPicPr>
          <p:nvPr/>
        </p:nvPicPr>
        <p:blipFill>
          <a:blip r:embed="rId7"/>
          <a:stretch>
            <a:fillRect/>
          </a:stretch>
        </p:blipFill>
        <p:spPr>
          <a:xfrm>
            <a:off x="5715008" y="3643314"/>
            <a:ext cx="3428992" cy="321468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FF00"/>
                </a:solidFill>
              </a:rPr>
              <a:t>TEKİRDAĞ ANADOLU LİSESİ</a:t>
            </a:r>
            <a:br>
              <a:rPr lang="tr-TR" b="1" dirty="0" smtClean="0">
                <a:solidFill>
                  <a:srgbClr val="FFFF00"/>
                </a:solidFill>
              </a:rPr>
            </a:br>
            <a:r>
              <a:rPr lang="tr-TR" b="1" dirty="0" smtClean="0">
                <a:solidFill>
                  <a:srgbClr val="FFFF00"/>
                </a:solidFill>
              </a:rPr>
              <a:t>&amp;</a:t>
            </a:r>
            <a:br>
              <a:rPr lang="tr-TR" b="1" dirty="0" smtClean="0">
                <a:solidFill>
                  <a:srgbClr val="FFFF00"/>
                </a:solidFill>
              </a:rPr>
            </a:br>
            <a:r>
              <a:rPr lang="tr-TR" b="1" dirty="0" smtClean="0">
                <a:solidFill>
                  <a:srgbClr val="FFFF00"/>
                </a:solidFill>
              </a:rPr>
              <a:t>AKÇAKALE ANADOLU LİSESİ</a:t>
            </a:r>
            <a:endParaRPr lang="tr-TR" dirty="0"/>
          </a:p>
        </p:txBody>
      </p:sp>
      <p:sp>
        <p:nvSpPr>
          <p:cNvPr id="3" name="2 İçerik Yer Tutucusu"/>
          <p:cNvSpPr>
            <a:spLocks noGrp="1"/>
          </p:cNvSpPr>
          <p:nvPr>
            <p:ph idx="1"/>
          </p:nvPr>
        </p:nvSpPr>
        <p:spPr/>
        <p:txBody>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Sınav sonuçları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excel</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formatında çıkarılarak öğrenci ve velilerle paylaşılacak, öğrenme eksikliği tespit edilen konularla ilgili telafi çalışmaları ortak zümre toplantılarında belirlenecektir.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142852"/>
            <a:ext cx="7986714" cy="2041529"/>
          </a:xfrm>
        </p:spPr>
        <p:txBody>
          <a:bodyPr>
            <a:normAutofit fontScale="90000"/>
          </a:bodyPr>
          <a:lstStyle/>
          <a:p>
            <a:pPr algn="ctr"/>
            <a:r>
              <a:rPr lang="tr-TR" b="1" dirty="0" smtClean="0">
                <a:solidFill>
                  <a:srgbClr val="FFFF00"/>
                </a:solidFill>
              </a:rPr>
              <a:t>TEKİRDAĞ ANADOLU LİSESİ</a:t>
            </a:r>
            <a:br>
              <a:rPr lang="tr-TR" b="1" dirty="0" smtClean="0">
                <a:solidFill>
                  <a:srgbClr val="FFFF00"/>
                </a:solidFill>
              </a:rPr>
            </a:br>
            <a:r>
              <a:rPr lang="tr-TR" b="1" dirty="0" smtClean="0">
                <a:solidFill>
                  <a:srgbClr val="FFFF00"/>
                </a:solidFill>
              </a:rPr>
              <a:t>&amp;</a:t>
            </a:r>
            <a:br>
              <a:rPr lang="tr-TR" b="1" dirty="0" smtClean="0">
                <a:solidFill>
                  <a:srgbClr val="FFFF00"/>
                </a:solidFill>
              </a:rPr>
            </a:br>
            <a:r>
              <a:rPr lang="tr-TR" b="1" dirty="0" smtClean="0">
                <a:solidFill>
                  <a:srgbClr val="FFFF00"/>
                </a:solidFill>
              </a:rPr>
              <a:t>AKÇAKALE ANADOLU LİSESİ</a:t>
            </a:r>
            <a:endParaRPr lang="tr-TR" b="1" dirty="0"/>
          </a:p>
        </p:txBody>
      </p:sp>
      <p:sp>
        <p:nvSpPr>
          <p:cNvPr id="3" name="2 Alt Başlık"/>
          <p:cNvSpPr>
            <a:spLocks noGrp="1"/>
          </p:cNvSpPr>
          <p:nvPr>
            <p:ph type="subTitle" idx="1"/>
          </p:nvPr>
        </p:nvSpPr>
        <p:spPr>
          <a:xfrm>
            <a:off x="1571604" y="2643182"/>
            <a:ext cx="6200796" cy="2995618"/>
          </a:xfrm>
        </p:spPr>
        <p:txBody>
          <a:bodyPr>
            <a:normAutofit/>
          </a:bodyPr>
          <a:lstStyle/>
          <a:p>
            <a:pPr algn="ctr"/>
            <a:endParaRPr lang="tr-TR" dirty="0" smtClean="0"/>
          </a:p>
          <a:p>
            <a:pPr algn="ctr"/>
            <a:r>
              <a:rPr lang="tr-TR" sz="4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3.</a:t>
            </a:r>
          </a:p>
          <a:p>
            <a:pPr algn="ctr"/>
            <a:r>
              <a:rPr lang="tr-T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Akademik başarıyı artırmaya yönelik planlamalarımız</a:t>
            </a:r>
            <a:endParaRPr lang="tr-TR"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FF00"/>
                </a:solidFill>
              </a:rPr>
              <a:t>TEKİRDAĞ ANADOLU LİSESİ</a:t>
            </a:r>
            <a:br>
              <a:rPr lang="tr-TR" b="1" dirty="0" smtClean="0">
                <a:solidFill>
                  <a:srgbClr val="FFFF00"/>
                </a:solidFill>
              </a:rPr>
            </a:br>
            <a:r>
              <a:rPr lang="tr-TR" b="1" dirty="0" smtClean="0">
                <a:solidFill>
                  <a:srgbClr val="FFFF00"/>
                </a:solidFill>
              </a:rPr>
              <a:t>&amp;</a:t>
            </a:r>
            <a:br>
              <a:rPr lang="tr-TR" b="1" dirty="0" smtClean="0">
                <a:solidFill>
                  <a:srgbClr val="FFFF00"/>
                </a:solidFill>
              </a:rPr>
            </a:br>
            <a:r>
              <a:rPr lang="tr-TR" b="1" dirty="0" smtClean="0">
                <a:solidFill>
                  <a:srgbClr val="FFFF00"/>
                </a:solidFill>
              </a:rPr>
              <a:t>AKÇAKALE ANADOLU LİSESİ</a:t>
            </a:r>
            <a:endParaRPr lang="tr-TR" b="1" dirty="0"/>
          </a:p>
        </p:txBody>
      </p:sp>
      <p:sp>
        <p:nvSpPr>
          <p:cNvPr id="3" name="2 İçerik Yer Tutucusu"/>
          <p:cNvSpPr>
            <a:spLocks noGrp="1"/>
          </p:cNvSpPr>
          <p:nvPr>
            <p:ph idx="1"/>
          </p:nvPr>
        </p:nvSpPr>
        <p:spPr/>
        <p:txBody>
          <a:bodyPr/>
          <a:lstStyle/>
          <a:p>
            <a:endParaRPr lang="tr-TR" dirty="0" smtClean="0"/>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 Konuda okulumuzda her hafta düzenli olarak Zümre Toplantıları ve Zümre Başkanları Toplantıları yapılarak öncelikli olarak yapılması gereken konular ele alınıp, karara bağlanacak ve uygulamasına geçilecektir.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FF00"/>
                </a:solidFill>
              </a:rPr>
              <a:t>TEKİRDAĞ ANADOLU LİSESİ</a:t>
            </a:r>
            <a:br>
              <a:rPr lang="tr-TR" b="1" dirty="0" smtClean="0">
                <a:solidFill>
                  <a:srgbClr val="FFFF00"/>
                </a:solidFill>
              </a:rPr>
            </a:br>
            <a:r>
              <a:rPr lang="tr-TR" b="1" dirty="0" smtClean="0">
                <a:solidFill>
                  <a:srgbClr val="FFFF00"/>
                </a:solidFill>
              </a:rPr>
              <a:t>&amp;</a:t>
            </a:r>
            <a:br>
              <a:rPr lang="tr-TR" b="1" dirty="0" smtClean="0">
                <a:solidFill>
                  <a:srgbClr val="FFFF00"/>
                </a:solidFill>
              </a:rPr>
            </a:br>
            <a:r>
              <a:rPr lang="tr-TR" b="1" dirty="0" smtClean="0">
                <a:solidFill>
                  <a:srgbClr val="FFFF00"/>
                </a:solidFill>
              </a:rPr>
              <a:t>AKÇAKALE ANADOLU LİSESİ</a:t>
            </a:r>
            <a:endParaRPr lang="tr-TR" dirty="0"/>
          </a:p>
        </p:txBody>
      </p:sp>
      <p:sp>
        <p:nvSpPr>
          <p:cNvPr id="3" name="2 İçerik Yer Tutucusu"/>
          <p:cNvSpPr>
            <a:spLocks noGrp="1"/>
          </p:cNvSpPr>
          <p:nvPr>
            <p:ph idx="1"/>
          </p:nvPr>
        </p:nvSpPr>
        <p:spPr/>
        <p:txBody>
          <a:bodyPr/>
          <a:lstStyle/>
          <a:p>
            <a:endParaRPr lang="tr-TR" dirty="0" smtClean="0"/>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Hazırladığımız Ortak yazılı ve Konu Tarama Testleri PDF formatında paylaşılacak,Kasım ayı içerisinde uygulama sonrası karne şeklinde raporlanacaktır.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72000"/>
          </a:xfrm>
        </p:spPr>
        <p:txBody>
          <a:bodyPr>
            <a:normAutofit fontScale="70000" lnSpcReduction="20000"/>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Sonraki toplantılarda durumun bir kez daha değerlendirmesi yapılıp raporlaştırılacaktır.</a:t>
            </a:r>
          </a:p>
          <a:p>
            <a:pPr algn="ctr">
              <a:buNone/>
            </a:pPr>
            <a:endPar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Okulların fiziki şartlarına uygun olarak öğrenciler yetenekleri doğrultusunda ortak sosyal,sanatsal ve sportif faaliyetlere yönlendirilecek, kazandıkları moral ve motivasyon akademik başarılarına yansıyacaktır.</a:t>
            </a:r>
          </a:p>
          <a:p>
            <a:pPr algn="ctr"/>
            <a:endPar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ONLINE RESİM SERGİSİ</a:t>
            </a:r>
          </a:p>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Uygulama: Her iki okulun adının geçtiği ortak bir kültür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portalı</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kurulacak. (Örn: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Instagram</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sayfası) Bu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portalda</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her iki okulun öğrencilerinin görsel sanatlar dersinde yapmış oldukları çalışmalar sergilenecektir.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Portal</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bir kültür sergisi olarak yıl boyunca aktif şekilde kullanılacaktır.</a:t>
            </a:r>
          </a:p>
          <a:p>
            <a:pPr algn="ct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602</TotalTime>
  <Words>860</Words>
  <Application>Microsoft Office PowerPoint</Application>
  <PresentationFormat>Ekran Gösterisi (4:3)</PresentationFormat>
  <Paragraphs>93</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Canlı</vt:lpstr>
      <vt:lpstr>TEKİRDAĞ ANADOLU LİSESİ &amp; AKÇAKALE ANADOLU LİSESİ</vt:lpstr>
      <vt:lpstr>TEKİRDAĞ ANADOLU LİSESİ &amp; AKÇAKALE ANADOLU LİSESİ</vt:lpstr>
      <vt:lpstr>Okulumuz Sınav puanına göre birbirine çok yakın başarı yüzdelerinden öğrenci aldığı için Düzey Belirleme Sınavları yerine tüm sınıf seviyelerinde, soruları okullarımızın öğretmenleri tarafından hazırlanacak olan, Dizgisi ve uygulaması Ölçme ve Değerlendirme Birimimizce yapılacak Konu Tarama Testleri 1. Dönem 2, 2. Dönem 2 adet şeklinde uygulanacaktır.</vt:lpstr>
      <vt:lpstr>PowerPoint Sunusu</vt:lpstr>
      <vt:lpstr>TEKİRDAĞ ANADOLU LİSESİ &amp; AKÇAKALE ANADOLU LİSESİ</vt:lpstr>
      <vt:lpstr>TEKİRDAĞ ANADOLU LİSESİ &amp; AKÇAKALE ANADOLU LİSESİ</vt:lpstr>
      <vt:lpstr>TEKİRDAĞ ANADOLU LİSESİ &amp; AKÇAKALE ANADOLU LİSESİ</vt:lpstr>
      <vt:lpstr>TEKİRDAĞ ANADOLU LİSESİ &amp; AKÇAKALE ANADOLU LİSESİ</vt:lpstr>
      <vt:lpstr>PowerPoint Sunusu</vt:lpstr>
      <vt:lpstr>PowerPoint Sunusu</vt:lpstr>
      <vt:lpstr> TEKİRDAĞ ANADOLU LİSESİ &amp; AKÇAKALE ANADOLU LİSESİ </vt:lpstr>
      <vt:lpstr>  TEKİRDAĞ ANADOLU LİSESİ &amp; AKÇAKALE ANADOLU LİSESİ  </vt:lpstr>
      <vt:lpstr> TEKİRDAĞ ANADOLU LİSESİ &amp; AKÇAKALE ANADOLU LİSESİ </vt:lpstr>
      <vt:lpstr>TEKİRDAĞ ANADOLU LİSESİ &amp; AKÇAKALE ANADOLU LİSESİ</vt:lpstr>
      <vt:lpstr>TEKİRDAĞ ANADOLU LİSESİ &amp; AKÇAKALE ANADOLU LİSESİ</vt:lpstr>
      <vt:lpstr>     “OgmMateryal” ve “yardimcikaynaklar.meb.gov.tr”nin okulumuzda kullanımını arttırmak için  öncelikle  *Hazırladığımız tüm KTT lerin soruları bu platformlardan seçilmiştir.  *Okulumuzda yapılan yazılı sınavlarda bu platformların sorularına yer verilerek öğrencilerin motivasyonu sağlanacaktır. *Verilen proje ve ödevlerde öğrencilerin söz konusu platformlara yönlendirmesi yapılacaktır. </vt:lpstr>
      <vt:lpstr>TEKİRDAĞ ANADOLU LİSESİ &amp; AKÇAKALE ANADOLU LİSESİ</vt:lpstr>
      <vt:lpstr> 7. DESTEKLEME VE YETİŞTİRME KURSLARI</vt:lpstr>
      <vt:lpstr>TEKİRDAĞ ANADOLU LİSESİ &amp; AKÇAKALE ANADOLU LİSESİ</vt:lpstr>
      <vt:lpstr> TEKİRDAĞ ANADOLU LİSESİ &amp; AKÇAKALE ANADOLU LİSESİ</vt:lpstr>
      <vt:lpstr>TEKİRDAĞ ANADOLU LİSESİ &amp; AKÇAKALE ANADOLU LİSESİ</vt:lpstr>
      <vt:lpstr>TEKİRDAĞ ANADOLU LİSESİ &amp; AKÇAKALE ANADOLU LİSESİ</vt:lpstr>
      <vt:lpstr>TEKİRDAĞ ANADOLU LİSESİ &amp; AKÇAKALE ANADOLU LİSESİ</vt:lpstr>
      <vt:lpstr>TEKİRDAĞ ANADOLU LİSESİ &amp; AKÇAKALE ANADOLU LİSESİ</vt:lpstr>
      <vt:lpstr>TEKİRDAĞ ANADOLU LİSESİ &amp; AKÇAKALE ANADOLU LİSESİ</vt:lpstr>
      <vt:lpstr>TEKİRDAĞ ANADOLU LİSESİ &amp; AKÇAKALE ANADOLU LİSESİ</vt:lpstr>
      <vt:lpstr>TEKİRDAĞ ANADOLU LİSESİ &amp; AKÇAKALE ANADOLU LİSESİ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TEKİRDAĞ ANADOLU LİSESİ</dc:title>
  <dc:creator>PC</dc:creator>
  <cp:lastModifiedBy>İbrahim</cp:lastModifiedBy>
  <cp:revision>48</cp:revision>
  <dcterms:created xsi:type="dcterms:W3CDTF">2022-08-04T06:58:39Z</dcterms:created>
  <dcterms:modified xsi:type="dcterms:W3CDTF">2023-10-24T10:07:22Z</dcterms:modified>
</cp:coreProperties>
</file>